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303" r:id="rId2"/>
    <p:sldId id="307" r:id="rId3"/>
    <p:sldId id="318" r:id="rId4"/>
    <p:sldId id="319" r:id="rId5"/>
    <p:sldId id="261" r:id="rId6"/>
    <p:sldId id="315" r:id="rId7"/>
    <p:sldId id="262" r:id="rId8"/>
    <p:sldId id="264" r:id="rId9"/>
    <p:sldId id="317" r:id="rId10"/>
    <p:sldId id="320" r:id="rId11"/>
    <p:sldId id="321" r:id="rId12"/>
    <p:sldId id="296" r:id="rId13"/>
    <p:sldId id="322" r:id="rId14"/>
    <p:sldId id="326" r:id="rId15"/>
    <p:sldId id="328" r:id="rId16"/>
    <p:sldId id="323" r:id="rId17"/>
    <p:sldId id="324" r:id="rId18"/>
    <p:sldId id="325" r:id="rId19"/>
    <p:sldId id="311" r:id="rId20"/>
    <p:sldId id="285" r:id="rId21"/>
    <p:sldId id="327" r:id="rId22"/>
    <p:sldId id="290" r:id="rId23"/>
    <p:sldId id="30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AF332F4-715C-4564-81A7-E87EFF060337}">
          <p14:sldIdLst>
            <p14:sldId id="303"/>
            <p14:sldId id="307"/>
            <p14:sldId id="318"/>
            <p14:sldId id="319"/>
            <p14:sldId id="261"/>
            <p14:sldId id="315"/>
            <p14:sldId id="262"/>
            <p14:sldId id="264"/>
            <p14:sldId id="317"/>
            <p14:sldId id="320"/>
            <p14:sldId id="321"/>
            <p14:sldId id="296"/>
            <p14:sldId id="322"/>
            <p14:sldId id="326"/>
            <p14:sldId id="328"/>
            <p14:sldId id="323"/>
            <p14:sldId id="324"/>
            <p14:sldId id="325"/>
          </p14:sldIdLst>
        </p14:section>
        <p14:section name="팀원 자료" id="{3A3C5C87-77F8-437E-B58A-2A0989AB22E6}">
          <p14:sldIdLst>
            <p14:sldId id="311"/>
            <p14:sldId id="285"/>
            <p14:sldId id="327"/>
          </p14:sldIdLst>
        </p14:section>
        <p14:section name="예비 페이지" id="{838217BE-FF46-4B89-84C7-853DE8776956}">
          <p14:sldIdLst>
            <p14:sldId id="290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846" userDrawn="1">
          <p15:clr>
            <a:srgbClr val="A4A3A4"/>
          </p15:clr>
        </p15:guide>
        <p15:guide id="3" pos="6390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1412" userDrawn="1">
          <p15:clr>
            <a:srgbClr val="A4A3A4"/>
          </p15:clr>
        </p15:guide>
        <p15:guide id="6" pos="2389" userDrawn="1">
          <p15:clr>
            <a:srgbClr val="A4A3A4"/>
          </p15:clr>
        </p15:guide>
        <p15:guide id="7" pos="1527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3543" userDrawn="1">
          <p15:clr>
            <a:srgbClr val="A4A3A4"/>
          </p15:clr>
        </p15:guide>
        <p15:guide id="10" pos="3885" userDrawn="1">
          <p15:clr>
            <a:srgbClr val="A4A3A4"/>
          </p15:clr>
        </p15:guide>
        <p15:guide id="12" pos="1413" userDrawn="1">
          <p15:clr>
            <a:srgbClr val="A4A3A4"/>
          </p15:clr>
        </p15:guide>
        <p15:guide id="13" pos="1752" userDrawn="1">
          <p15:clr>
            <a:srgbClr val="A4A3A4"/>
          </p15:clr>
        </p15:guide>
        <p15:guide id="14" pos="2100" userDrawn="1">
          <p15:clr>
            <a:srgbClr val="A4A3A4"/>
          </p15:clr>
        </p15:guide>
        <p15:guide id="15" pos="2448" userDrawn="1">
          <p15:clr>
            <a:srgbClr val="A4A3A4"/>
          </p15:clr>
        </p15:guide>
        <p15:guide id="16" pos="4815" userDrawn="1">
          <p15:clr>
            <a:srgbClr val="A4A3A4"/>
          </p15:clr>
        </p15:guide>
        <p15:guide id="17" pos="3132" userDrawn="1">
          <p15:clr>
            <a:srgbClr val="A4A3A4"/>
          </p15:clr>
        </p15:guide>
        <p15:guide id="18" orient="horz" pos="300" userDrawn="1">
          <p15:clr>
            <a:srgbClr val="A4A3A4"/>
          </p15:clr>
        </p15:guide>
        <p15:guide id="19" pos="67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상림" initials="윤" lastIdx="1" clrIdx="0">
    <p:extLst>
      <p:ext uri="{19B8F6BF-5375-455C-9EA6-DF929625EA0E}">
        <p15:presenceInfo xmlns:p15="http://schemas.microsoft.com/office/powerpoint/2012/main" userId="윤상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06B"/>
    <a:srgbClr val="FF5B5B"/>
    <a:srgbClr val="A51780"/>
    <a:srgbClr val="595959"/>
    <a:srgbClr val="262626"/>
    <a:srgbClr val="C6B6AA"/>
    <a:srgbClr val="BEAB9C"/>
    <a:srgbClr val="A38975"/>
    <a:srgbClr val="5A493C"/>
    <a:srgbClr val="504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5673" autoAdjust="0"/>
  </p:normalViewPr>
  <p:slideViewPr>
    <p:cSldViewPr snapToGrid="0" showGuides="1">
      <p:cViewPr varScale="1">
        <p:scale>
          <a:sx n="157" d="100"/>
          <a:sy n="157" d="100"/>
        </p:scale>
        <p:origin x="720" y="150"/>
      </p:cViewPr>
      <p:guideLst>
        <p:guide orient="horz" pos="640"/>
        <p:guide pos="846"/>
        <p:guide pos="6390"/>
        <p:guide orient="horz" pos="958"/>
        <p:guide orient="horz" pos="1412"/>
        <p:guide pos="2389"/>
        <p:guide pos="1527"/>
        <p:guide orient="horz" pos="3385"/>
        <p:guide orient="horz" pos="3543"/>
        <p:guide pos="3885"/>
        <p:guide pos="1413"/>
        <p:guide pos="1752"/>
        <p:guide pos="2100"/>
        <p:guide pos="2448"/>
        <p:guide pos="4815"/>
        <p:guide pos="3132"/>
        <p:guide orient="horz" pos="300"/>
        <p:guide pos="67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1C820-7952-4225-BD04-F00DC94AB3EC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D311A-2CA2-4885-BE78-FBA35152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4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21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6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89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18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13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ㅇㅋ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ㅇㅋ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 패션 사이트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2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</a:rPr>
              <a:t>각자의 잘린 옷 사진을 카테고리별로</a:t>
            </a:r>
            <a:endParaRPr lang="en-US" altLang="ko-KR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+mn-ea"/>
            </a:endParaRPr>
          </a:p>
          <a:p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</a:rPr>
              <a:t>출력해주는 메뉴에서 골라 자기가 가지고 있는 옷과 </a:t>
            </a:r>
            <a:r>
              <a:rPr lang="ko-KR" altLang="en-US" i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</a:rPr>
              <a:t>코디시켜보기</a:t>
            </a:r>
            <a:endParaRPr lang="en-US" altLang="ko-KR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42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패션에 관심이 증가하고 있지만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평소에 관심이 없던 사람의 경우에는 입문하기 </a:t>
            </a:r>
            <a:r>
              <a:rPr lang="ko-KR" altLang="en-US" sz="1200" dirty="0" err="1">
                <a:solidFill>
                  <a:srgbClr val="9D806B"/>
                </a:solidFill>
                <a:ea typeface="+mn-ea"/>
              </a:rPr>
              <a:t>따다로움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인터넷에서 소희 </a:t>
            </a:r>
            <a:r>
              <a:rPr lang="en-US" altLang="ko-KR" sz="1200" dirty="0">
                <a:solidFill>
                  <a:srgbClr val="9D806B"/>
                </a:solidFill>
                <a:ea typeface="+mn-ea"/>
              </a:rPr>
              <a:t>‘</a:t>
            </a:r>
            <a:r>
              <a:rPr lang="ko-KR" altLang="en-US" sz="1200" dirty="0" err="1">
                <a:solidFill>
                  <a:srgbClr val="9D806B"/>
                </a:solidFill>
                <a:ea typeface="+mn-ea"/>
              </a:rPr>
              <a:t>패피</a:t>
            </a:r>
            <a:r>
              <a:rPr lang="en-US" altLang="ko-KR" sz="1200" dirty="0">
                <a:solidFill>
                  <a:srgbClr val="9D806B"/>
                </a:solidFill>
                <a:ea typeface="+mn-ea"/>
              </a:rPr>
              <a:t>’</a:t>
            </a:r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라고 불리는 사람들은 자신만의 독창적인 스타일을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추구하기 때문에 입문자의 관점에서는 실용적이지 못함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어떤 옷을 먼저 </a:t>
            </a:r>
            <a:r>
              <a:rPr lang="ko-KR" altLang="en-US" sz="1200" dirty="0" err="1">
                <a:solidFill>
                  <a:srgbClr val="9D806B"/>
                </a:solidFill>
                <a:ea typeface="+mn-ea"/>
              </a:rPr>
              <a:t>구비해야하는지도</a:t>
            </a:r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 모르고 이것저것 </a:t>
            </a:r>
            <a:r>
              <a:rPr lang="ko-KR" altLang="en-US" sz="1200" dirty="0" err="1">
                <a:solidFill>
                  <a:srgbClr val="9D806B"/>
                </a:solidFill>
                <a:ea typeface="+mn-ea"/>
              </a:rPr>
              <a:t>막사다가</a:t>
            </a:r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 </a:t>
            </a:r>
            <a:r>
              <a:rPr lang="ko-KR" altLang="en-US" sz="1200" dirty="0" err="1">
                <a:solidFill>
                  <a:srgbClr val="9D806B"/>
                </a:solidFill>
                <a:ea typeface="+mn-ea"/>
              </a:rPr>
              <a:t>입지도않고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pPr algn="l"/>
            <a:r>
              <a:rPr lang="ko-KR" altLang="en-US" sz="1200" dirty="0">
                <a:solidFill>
                  <a:srgbClr val="9D806B"/>
                </a:solidFill>
                <a:ea typeface="+mn-ea"/>
              </a:rPr>
              <a:t>버리기 일수임</a:t>
            </a:r>
            <a:endParaRPr lang="en-US" altLang="ko-KR" sz="1200" dirty="0">
              <a:solidFill>
                <a:srgbClr val="9D806B"/>
              </a:solidFill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8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6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3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08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D311A-2CA2-4885-BE78-FBA35152EA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69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438AA-A38B-4B98-BCF6-1C230B6AB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244B09-B0C1-4DDA-8949-CD43F24A0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2380D-0026-4164-9822-9C5B21CD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7C3E-0F2F-458B-BDF4-352A8308240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A1396-B435-4CE5-B3E0-56764B80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4ACBC-A70D-4C0A-A95C-F9D04F79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1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8B91C-3882-4520-B808-36FD4B7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99E9A-05D6-40F8-B946-743B3271C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E6341-8064-481D-A86A-8E1E2E8C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9D66-F92B-423A-A568-E99498ED2F2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FC450-862E-46DD-B8BC-2F8A53C2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95227-D3C0-4104-AAD5-D8D2CA62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714418-9D93-48D0-91E9-B4D5073E6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AD8C6C-A912-491B-9881-07ACCEB07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52E65-A294-4F29-B304-439C0834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2F6-9B99-4BE6-AE52-8B749FB2C9CA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7A000-7853-4EAF-843D-C4AB695A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3AD03-D965-48A4-B17B-755D7E7E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B8085-C8D8-41E2-BD83-A85A0B0E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0C290-FAB5-4DA2-84D9-215F26F2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BDC05-7F29-4A9F-ACCD-D245FEDA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5334-C942-44DC-96C2-9F6E0BCE1100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F8D10-F2BA-4525-8547-A5254E58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751E4-3458-414D-AC67-2C61639E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1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6B651-E85B-418D-A8AC-915966A6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C0B394-2B74-4601-A0E3-71F1FC47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278F8-3C5C-4394-9F10-5AE977FF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59EE-9B07-4ACF-82DB-7468C07E954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0B148-52CD-49F9-AF3C-51670749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66725-49F2-4B14-A1E1-6A59272C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6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65B1D-68BA-4A6B-9E4C-96AF0097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990DB-1BEB-4AD6-A1BE-39358215C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BD7457-B9D8-44F1-96F7-AD31AC233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384FB7-7661-43B9-AD9C-1AD2F062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ADDE-D33B-4A0A-8F54-59C0EB877F08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C90DF-CA64-414F-8126-AEDE877C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4EDAA7-F3E7-4A57-8368-0831E8D9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51BF1-0EDE-4A86-A4B4-544A8951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D64DA-4EE1-41BD-868A-920CB2512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40ABB9-4930-46DD-9967-5F8D7B9CC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00EE23-D932-4F7F-AB7F-C5C34D2DE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C519ED-618D-422D-B5E8-60DE37ED6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AD5A74-5C3E-49E9-957B-8E651255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1A3-3159-4A1E-B0FF-9249777CD4E4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1CCAA5-BC2D-42C2-A37B-306FD939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90F9C4-5575-43A0-AA63-69AF8A04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9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61F5-A3B0-48E1-889F-9261F6E4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84FF56-DF78-494B-A8B3-35F551F5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9C99A-BA2E-45CE-81F6-9E1C6B24D78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067480-B05E-4748-9906-B9930F79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F8F23-69BD-49AF-99CA-8967B628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1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DD6E2C-ECFE-4DC1-9791-C1999F17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F817-D2AE-4528-84EA-852587799927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8960E2-4184-4058-9B69-643F3CA0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5AA7A2-21D2-44A4-9C80-18CB09AF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6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C0C7E-2EEF-4975-97A3-8549ED9A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A8803-5C98-412D-92BC-E699C114E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8F47A-1F1B-481A-8210-FB4407271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22EA8-1443-45FC-80E2-6AE936F8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B964-332D-4E59-BD9E-21F1C006F0AA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3E6B5-D4FC-48D3-BCCF-481E5B0A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6BAE78-3626-4BB3-8EE8-6E6E542D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4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F8253-AF63-4BFB-9D1A-ADDABED6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9001CA-86F0-4A25-B942-31B5F4D35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21051-3F02-4505-B806-32EBAD77E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18F983-28F3-4389-BCD1-5FFE4077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CC34-EC0D-48CB-926F-60296B773D18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0B0810-2C3E-43A9-8019-8B5A9447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8489F-A792-402A-A1D8-90A14D40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8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690411-C3E0-47F9-9303-3D73E220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EB1C4-AE3C-401E-BB99-475B07711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5F3B8-686F-4B30-B429-F27AACC0F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0E0A5-B39D-423D-8991-ADFC2C6D2EAD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84448-5167-42A8-ACC9-35F86FB98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63220-5BA0-4FAB-A5E3-6166181A1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9DBC-8799-42CE-95EA-D758B1D37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0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eg"/><Relationship Id="rId7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111E834-1574-42E4-8120-6D03CC64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62F465-1483-4748-AFB6-04C8674D2859}"/>
              </a:ext>
            </a:extLst>
          </p:cNvPr>
          <p:cNvSpPr/>
          <p:nvPr/>
        </p:nvSpPr>
        <p:spPr>
          <a:xfrm>
            <a:off x="0" y="16510"/>
            <a:ext cx="12192000" cy="13716000"/>
          </a:xfrm>
          <a:prstGeom prst="rect">
            <a:avLst/>
          </a:prstGeom>
          <a:gradFill>
            <a:gsLst>
              <a:gs pos="0">
                <a:srgbClr val="A38975">
                  <a:alpha val="65000"/>
                </a:srgbClr>
              </a:gs>
              <a:gs pos="82000">
                <a:srgbClr val="9D806B">
                  <a:alpha val="8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6E4DD8-2918-40C6-ACC5-14115DCEB589}"/>
              </a:ext>
            </a:extLst>
          </p:cNvPr>
          <p:cNvGrpSpPr/>
          <p:nvPr/>
        </p:nvGrpSpPr>
        <p:grpSpPr>
          <a:xfrm>
            <a:off x="749300" y="1663700"/>
            <a:ext cx="11326586" cy="3344346"/>
            <a:chOff x="1155699" y="1663700"/>
            <a:chExt cx="11326586" cy="33443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884B20-7C71-4FCF-81E8-980932F32420}"/>
                </a:ext>
              </a:extLst>
            </p:cNvPr>
            <p:cNvGrpSpPr/>
            <p:nvPr/>
          </p:nvGrpSpPr>
          <p:grpSpPr>
            <a:xfrm>
              <a:off x="1155699" y="1663700"/>
              <a:ext cx="11326586" cy="1408652"/>
              <a:chOff x="1155699" y="2171700"/>
              <a:chExt cx="11326586" cy="14086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7CC215-9EEB-455C-93CA-EE331E14AF33}"/>
                  </a:ext>
                </a:extLst>
              </p:cNvPr>
              <p:cNvSpPr txBox="1"/>
              <p:nvPr/>
            </p:nvSpPr>
            <p:spPr>
              <a:xfrm>
                <a:off x="1155699" y="2171700"/>
                <a:ext cx="87406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 R" panose="02020603020101020101" pitchFamily="18" charset="-127"/>
                    <a:ea typeface="Rix고딕 R" panose="02020603020101020101" pitchFamily="18" charset="-127"/>
                  </a:rPr>
                  <a:t>스마트 옷장 관리</a:t>
                </a:r>
                <a:r>
                  <a:rPr lang="en-US" altLang="ko-KR" sz="4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 R" panose="02020603020101020101" pitchFamily="18" charset="-127"/>
                    <a:ea typeface="Rix고딕 R" panose="02020603020101020101" pitchFamily="18" charset="-127"/>
                  </a:rPr>
                  <a:t>, </a:t>
                </a:r>
                <a:r>
                  <a:rPr lang="ko-KR" altLang="en-US" sz="4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 R" panose="02020603020101020101" pitchFamily="18" charset="-127"/>
                    <a:ea typeface="Rix고딕 R" panose="02020603020101020101" pitchFamily="18" charset="-127"/>
                  </a:rPr>
                  <a:t>공유 플랫폼 시스템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251492-A236-4DE5-98EB-7B8E313AB865}"/>
                  </a:ext>
                </a:extLst>
              </p:cNvPr>
              <p:cNvSpPr txBox="1"/>
              <p:nvPr/>
            </p:nvSpPr>
            <p:spPr>
              <a:xfrm>
                <a:off x="1155699" y="2872466"/>
                <a:ext cx="113265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SMART CLOSET MANAGE &amp; FLATFORM SYSTEM</a:t>
                </a:r>
                <a:endParaRPr lang="ko-KR" altLang="en-US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AF1FC7-3DA3-41B6-BCF9-A46445A1CD26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4140200"/>
              <a:ext cx="7716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80A80C-047A-4668-B1EF-744F539AFA2E}"/>
                </a:ext>
              </a:extLst>
            </p:cNvPr>
            <p:cNvSpPr txBox="1"/>
            <p:nvPr/>
          </p:nvSpPr>
          <p:spPr>
            <a:xfrm>
              <a:off x="1196182" y="4177049"/>
              <a:ext cx="17411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2015156038 </a:t>
              </a:r>
              <a:r>
                <a:rPr lang="ko-KR" altLang="en-US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이다혜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2017156054 </a:t>
              </a:r>
              <a:r>
                <a:rPr lang="ko-KR" altLang="en-US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이동호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2015156038 </a:t>
              </a:r>
              <a:r>
                <a:rPr lang="ko-KR" altLang="en-US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정지우</a:t>
              </a:r>
              <a:endPara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A25933-2707-41C1-AB20-FE38E941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4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Person Holding White Ceramic Coffee Cup Leaning on Brown Wooden Table">
            <a:extLst>
              <a:ext uri="{FF2B5EF4-FFF2-40B4-BE49-F238E27FC236}">
                <a16:creationId xmlns:a16="http://schemas.microsoft.com/office/drawing/2014/main" id="{93207503-BC4B-48A7-A9F9-0BDE0BE0F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175577"/>
            <a:ext cx="12192000" cy="2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-2403"/>
            <a:ext cx="9626600" cy="635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CC80CC-BDAD-4A17-AB01-AB304DFF43AD}"/>
              </a:ext>
            </a:extLst>
          </p:cNvPr>
          <p:cNvSpPr/>
          <p:nvPr/>
        </p:nvSpPr>
        <p:spPr>
          <a:xfrm>
            <a:off x="1671437" y="379214"/>
            <a:ext cx="8663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패션 업계에서의 이미지 인식 인공지능 기술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1629B-3FE0-43E5-8CEC-F0CC9B0F2BEB}"/>
              </a:ext>
            </a:extLst>
          </p:cNvPr>
          <p:cNvSpPr txBox="1"/>
          <p:nvPr/>
        </p:nvSpPr>
        <p:spPr>
          <a:xfrm>
            <a:off x="1671437" y="1037440"/>
            <a:ext cx="4986255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유럽 최대 온라인 의류업체 </a:t>
            </a:r>
            <a:r>
              <a:rPr lang="en-US" altLang="ko-KR" sz="1600" b="1" i="1" u="sng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Zalando</a:t>
            </a:r>
            <a:endParaRPr lang="en-US" altLang="ko-KR" sz="1600" b="1" i="1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인도 온라인 쇼핑몰 시장 </a:t>
            </a:r>
            <a: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위 업체 </a:t>
            </a:r>
            <a:r>
              <a:rPr lang="en-US" altLang="ko-KR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Flipkart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영국 온라인 패션 쇼핑몰 </a:t>
            </a:r>
            <a:r>
              <a:rPr lang="en-US" altLang="ko-KR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SNAP FASHION </a:t>
            </a: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등</a:t>
            </a:r>
            <a:endParaRPr lang="en-US" altLang="ko-KR" sz="16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66E06E-CCC1-4F72-B5BE-8920CFD0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73" y="2334878"/>
            <a:ext cx="3209638" cy="3865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5790C1-2242-4114-A355-894F07AEF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1" y="2334878"/>
            <a:ext cx="2762200" cy="3865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27E4B5-31C5-4819-8E02-B56B76D370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70"/>
          <a:stretch/>
        </p:blipFill>
        <p:spPr>
          <a:xfrm>
            <a:off x="7440574" y="2467474"/>
            <a:ext cx="3423006" cy="37327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14102-B1F0-470B-90FD-C6B42213F7ED}"/>
              </a:ext>
            </a:extLst>
          </p:cNvPr>
          <p:cNvSpPr txBox="1"/>
          <p:nvPr/>
        </p:nvSpPr>
        <p:spPr>
          <a:xfrm>
            <a:off x="6524601" y="1046180"/>
            <a:ext cx="4905131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1" dirty="0">
                <a:latin typeface="Rix고딕 L" panose="02020603020101020101" pitchFamily="18" charset="-127"/>
                <a:ea typeface="Rix고딕 L" panose="02020603020101020101" pitchFamily="18" charset="-127"/>
              </a:rPr>
              <a:t>상품 이미지를 활용한 인공지능 기술이 </a:t>
            </a:r>
            <a:br>
              <a:rPr lang="en-US" altLang="ko-KR" sz="1600" b="1" i="1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600" b="1" i="1" dirty="0">
                <a:latin typeface="Rix고딕 L" panose="02020603020101020101" pitchFamily="18" charset="-127"/>
                <a:ea typeface="Rix고딕 L" panose="02020603020101020101" pitchFamily="18" charset="-127"/>
              </a:rPr>
              <a:t>패션 온라인몰 경쟁력에 새로운 핵심</a:t>
            </a:r>
            <a:endParaRPr lang="en-US" altLang="ko-KR" sz="1600" b="1" i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1" u="sng" dirty="0">
                <a:solidFill>
                  <a:schemeClr val="accent1"/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b="1" i="1" u="sng" dirty="0">
                <a:solidFill>
                  <a:schemeClr val="accent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 </a:t>
            </a:r>
            <a:r>
              <a:rPr lang="ko-KR" altLang="en-US" sz="1600" b="1" i="1" u="sng" dirty="0">
                <a:solidFill>
                  <a:schemeClr val="accent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기술을 옷장 자체에 적용</a:t>
            </a:r>
            <a:endParaRPr lang="en-US" altLang="ko-KR" sz="1600" b="1" i="1" u="sng" dirty="0">
              <a:solidFill>
                <a:schemeClr val="accent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EBDAB-E8B0-4B15-B298-BD7C6A19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4168129" cy="956790"/>
            <a:chOff x="1831458" y="1133695"/>
            <a:chExt cx="4168129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41681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3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A086BC03-0F7D-4F5A-9307-0CBB5B9F7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46" y="2518981"/>
            <a:ext cx="1871862" cy="187186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77AF466-6107-4551-BFB5-D7569F6C2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08" t="10631" r="14183" b="15779"/>
          <a:stretch/>
        </p:blipFill>
        <p:spPr>
          <a:xfrm>
            <a:off x="1630461" y="4056364"/>
            <a:ext cx="643347" cy="7010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436BFB3-4FFD-47F5-A403-76EB7799B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79" t="10427" r="14932" b="18127"/>
          <a:stretch/>
        </p:blipFill>
        <p:spPr>
          <a:xfrm>
            <a:off x="2340864" y="4038076"/>
            <a:ext cx="469392" cy="70104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3CF0F4-5624-418B-AAD5-AD4DFFF8B8FA}"/>
              </a:ext>
            </a:extLst>
          </p:cNvPr>
          <p:cNvSpPr/>
          <p:nvPr/>
        </p:nvSpPr>
        <p:spPr>
          <a:xfrm>
            <a:off x="909834" y="1687377"/>
            <a:ext cx="2816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[ </a:t>
            </a:r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옷 등록</a:t>
            </a:r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/</a:t>
            </a:r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회원가입 된 상태 </a:t>
            </a:r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rPr>
              <a:t>]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밝은고딕 B" panose="02020603020101020101" pitchFamily="18" charset="-127"/>
              <a:ea typeface="Rix밝은고딕 B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89AE4E-0DD2-4730-AC19-8D6EB24A08AB}"/>
              </a:ext>
            </a:extLst>
          </p:cNvPr>
          <p:cNvSpPr txBox="1"/>
          <p:nvPr/>
        </p:nvSpPr>
        <p:spPr>
          <a:xfrm>
            <a:off x="1247192" y="4758211"/>
            <a:ext cx="193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A42411-20C1-4C43-80AB-4FD89A13C40A}"/>
              </a:ext>
            </a:extLst>
          </p:cNvPr>
          <p:cNvSpPr txBox="1"/>
          <p:nvPr/>
        </p:nvSpPr>
        <p:spPr>
          <a:xfrm>
            <a:off x="873959" y="5125579"/>
            <a:ext cx="268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등록할 의류 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촬영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or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갤러리에서 불러오기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358A89-5C44-41B4-8220-6B771D79AE94}"/>
              </a:ext>
            </a:extLst>
          </p:cNvPr>
          <p:cNvCxnSpPr/>
          <p:nvPr/>
        </p:nvCxnSpPr>
        <p:spPr>
          <a:xfrm>
            <a:off x="3264057" y="4027375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A1FCAD-224A-408D-AC00-BDD15727CE3E}"/>
              </a:ext>
            </a:extLst>
          </p:cNvPr>
          <p:cNvSpPr txBox="1"/>
          <p:nvPr/>
        </p:nvSpPr>
        <p:spPr>
          <a:xfrm>
            <a:off x="3264057" y="3689803"/>
            <a:ext cx="137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이미지 전송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4FE54D-5E77-4C59-92A3-F65CE9AAD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73" y="2954403"/>
            <a:ext cx="1778576" cy="17785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C9A7589-3F23-4FE1-AFBC-5D81B07F3492}"/>
              </a:ext>
            </a:extLst>
          </p:cNvPr>
          <p:cNvSpPr txBox="1"/>
          <p:nvPr/>
        </p:nvSpPr>
        <p:spPr>
          <a:xfrm>
            <a:off x="5076276" y="4758211"/>
            <a:ext cx="193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E92E92-51A4-4CBE-8122-D42613ADBC34}"/>
              </a:ext>
            </a:extLst>
          </p:cNvPr>
          <p:cNvSpPr txBox="1"/>
          <p:nvPr/>
        </p:nvSpPr>
        <p:spPr>
          <a:xfrm>
            <a:off x="4703043" y="5125579"/>
            <a:ext cx="268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이미지의 시각화 정보 추출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부가정보 입력 받기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3EB69CC-86AA-45B0-B6A6-F61C150A0633}"/>
              </a:ext>
            </a:extLst>
          </p:cNvPr>
          <p:cNvCxnSpPr/>
          <p:nvPr/>
        </p:nvCxnSpPr>
        <p:spPr>
          <a:xfrm>
            <a:off x="7337288" y="4028060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65B7B8E-88F7-4246-8901-218DF014F528}"/>
              </a:ext>
            </a:extLst>
          </p:cNvPr>
          <p:cNvSpPr txBox="1"/>
          <p:nvPr/>
        </p:nvSpPr>
        <p:spPr>
          <a:xfrm>
            <a:off x="7337288" y="3689802"/>
            <a:ext cx="137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정보 저장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D097B4-B91F-4AEC-BBFE-A0F9FF5B5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185" y="2861116"/>
            <a:ext cx="1871863" cy="187186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87B0FA6-EDEC-4DCD-B92D-ABD166227C1F}"/>
              </a:ext>
            </a:extLst>
          </p:cNvPr>
          <p:cNvSpPr txBox="1"/>
          <p:nvPr/>
        </p:nvSpPr>
        <p:spPr>
          <a:xfrm>
            <a:off x="9186131" y="4800883"/>
            <a:ext cx="193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데이터베이스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AED4D6-2974-456B-8293-5F72744F3815}"/>
              </a:ext>
            </a:extLst>
          </p:cNvPr>
          <p:cNvSpPr txBox="1"/>
          <p:nvPr/>
        </p:nvSpPr>
        <p:spPr>
          <a:xfrm>
            <a:off x="8812898" y="5170215"/>
            <a:ext cx="268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사용자별 데이터 저장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0A852F-35C8-4CFA-8535-3E67FC71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4168129" cy="956790"/>
            <a:chOff x="1831458" y="1133695"/>
            <a:chExt cx="4168129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41681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3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64A9C9-7063-4BE0-A764-92160B4280A9}"/>
              </a:ext>
            </a:extLst>
          </p:cNvPr>
          <p:cNvGrpSpPr/>
          <p:nvPr/>
        </p:nvGrpSpPr>
        <p:grpSpPr>
          <a:xfrm>
            <a:off x="4490156" y="3969876"/>
            <a:ext cx="3211688" cy="1584050"/>
            <a:chOff x="4762257" y="3970195"/>
            <a:chExt cx="3211688" cy="158405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4B49D33-F370-4783-917B-A3601214FDF7}"/>
                </a:ext>
              </a:extLst>
            </p:cNvPr>
            <p:cNvSpPr/>
            <p:nvPr/>
          </p:nvSpPr>
          <p:spPr>
            <a:xfrm>
              <a:off x="4789170" y="3970195"/>
              <a:ext cx="3127625" cy="1584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394D891-EF94-46E9-B6A9-9D5BB454CC54}"/>
                </a:ext>
              </a:extLst>
            </p:cNvPr>
            <p:cNvGrpSpPr/>
            <p:nvPr/>
          </p:nvGrpSpPr>
          <p:grpSpPr>
            <a:xfrm>
              <a:off x="6039975" y="4191196"/>
              <a:ext cx="1933970" cy="1289776"/>
              <a:chOff x="6156868" y="4018383"/>
              <a:chExt cx="1933970" cy="128977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130E3CD-B220-427E-A1CE-82DE33DB5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311" y="4018383"/>
                <a:ext cx="1015644" cy="101564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63F86F-ACEE-47A9-BCCB-77A67944BBCB}"/>
                  </a:ext>
                </a:extLst>
              </p:cNvPr>
              <p:cNvSpPr txBox="1"/>
              <p:nvPr/>
            </p:nvSpPr>
            <p:spPr>
              <a:xfrm>
                <a:off x="6156868" y="4938827"/>
                <a:ext cx="193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Data analytics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1231D61-9EBC-449B-8AC8-688066F51CF1}"/>
                </a:ext>
              </a:extLst>
            </p:cNvPr>
            <p:cNvGrpSpPr/>
            <p:nvPr/>
          </p:nvGrpSpPr>
          <p:grpSpPr>
            <a:xfrm>
              <a:off x="4762257" y="4159006"/>
              <a:ext cx="1602802" cy="1321966"/>
              <a:chOff x="4713857" y="3977397"/>
              <a:chExt cx="1602802" cy="1321966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AD0E261-A836-4779-91CB-8BA1DB28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8941" y="3977397"/>
                <a:ext cx="952634" cy="95263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972F1B-7CDE-41D8-8572-85FF273EEE3C}"/>
                  </a:ext>
                </a:extLst>
              </p:cNvPr>
              <p:cNvSpPr txBox="1"/>
              <p:nvPr/>
            </p:nvSpPr>
            <p:spPr>
              <a:xfrm>
                <a:off x="4713857" y="4930031"/>
                <a:ext cx="1602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Operation</a:t>
                </a:r>
                <a:endParaRPr lang="ko-KR" alt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D702D1-962C-44DA-85E7-28A061420C5E}"/>
              </a:ext>
            </a:extLst>
          </p:cNvPr>
          <p:cNvGrpSpPr/>
          <p:nvPr/>
        </p:nvGrpSpPr>
        <p:grpSpPr>
          <a:xfrm>
            <a:off x="5133681" y="1369715"/>
            <a:ext cx="2101271" cy="1865619"/>
            <a:chOff x="5022582" y="1435964"/>
            <a:chExt cx="2101271" cy="18656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F57BD1-933F-4C2B-92B6-460B6CF3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108" y="1435964"/>
              <a:ext cx="1250201" cy="125020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341A2A-9F71-426C-8BE6-D89A37F99F41}"/>
                </a:ext>
              </a:extLst>
            </p:cNvPr>
            <p:cNvSpPr txBox="1"/>
            <p:nvPr/>
          </p:nvSpPr>
          <p:spPr>
            <a:xfrm>
              <a:off x="5022582" y="2655252"/>
              <a:ext cx="210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Deep learning Server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B01C2D-3966-4234-AA4E-F4F5760D9508}"/>
              </a:ext>
            </a:extLst>
          </p:cNvPr>
          <p:cNvGrpSpPr/>
          <p:nvPr/>
        </p:nvGrpSpPr>
        <p:grpSpPr>
          <a:xfrm>
            <a:off x="1211215" y="3730464"/>
            <a:ext cx="1933970" cy="2022850"/>
            <a:chOff x="1429137" y="3493879"/>
            <a:chExt cx="1933970" cy="20228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B3251D2-699E-464A-99C3-B1404A7B905C}"/>
                </a:ext>
              </a:extLst>
            </p:cNvPr>
            <p:cNvGrpSpPr/>
            <p:nvPr/>
          </p:nvGrpSpPr>
          <p:grpSpPr>
            <a:xfrm>
              <a:off x="1675693" y="3493879"/>
              <a:ext cx="1612120" cy="1793759"/>
              <a:chOff x="1675693" y="3493879"/>
              <a:chExt cx="1612120" cy="17937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278BF17-53B5-4F2E-9B99-1D024CE39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127" y="3493879"/>
                <a:ext cx="971686" cy="95263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D3B3245-1228-43E9-827E-BFE071A7B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9159" y="4306426"/>
                <a:ext cx="781159" cy="981212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8D613E-B72B-4D4D-9536-02ACDAF0F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5693" y="3844399"/>
                <a:ext cx="691049" cy="981212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3A5B04-1C70-4226-9D2C-6DFCB4A63A60}"/>
                </a:ext>
              </a:extLst>
            </p:cNvPr>
            <p:cNvSpPr txBox="1"/>
            <p:nvPr/>
          </p:nvSpPr>
          <p:spPr>
            <a:xfrm>
              <a:off x="1429137" y="5147397"/>
              <a:ext cx="193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Clients(Android)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4D61EEF-3EBD-4D19-8FF8-8E729BB67CA5}"/>
              </a:ext>
            </a:extLst>
          </p:cNvPr>
          <p:cNvGrpSpPr/>
          <p:nvPr/>
        </p:nvGrpSpPr>
        <p:grpSpPr>
          <a:xfrm>
            <a:off x="9046815" y="3925733"/>
            <a:ext cx="1933970" cy="1783438"/>
            <a:chOff x="8977204" y="3821286"/>
            <a:chExt cx="1933970" cy="17834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DDC0DD-8E5C-4B20-B6F1-6DE8F9D91CDA}"/>
                </a:ext>
              </a:extLst>
            </p:cNvPr>
            <p:cNvSpPr txBox="1"/>
            <p:nvPr/>
          </p:nvSpPr>
          <p:spPr>
            <a:xfrm>
              <a:off x="8977204" y="5235392"/>
              <a:ext cx="193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Database</a:t>
              </a:r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6D6119-8040-4AF2-8A2C-76954EDE13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81416" y="3821286"/>
              <a:ext cx="1325546" cy="1414106"/>
              <a:chOff x="8695457" y="2217753"/>
              <a:chExt cx="2302195" cy="245600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BB1F338-C69F-4DA7-8E92-3BAC36428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8954" y="2217753"/>
                <a:ext cx="1455202" cy="145520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24F6FCB1-CCD4-4C9F-B868-37D344E1F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394"/>
              <a:stretch/>
            </p:blipFill>
            <p:spPr>
              <a:xfrm>
                <a:off x="8695457" y="3554755"/>
                <a:ext cx="2302195" cy="1119004"/>
              </a:xfrm>
              <a:prstGeom prst="rect">
                <a:avLst/>
              </a:prstGeom>
            </p:spPr>
          </p:pic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AF7C37-DD13-4DBF-A16D-B79ABAF640B6}"/>
              </a:ext>
            </a:extLst>
          </p:cNvPr>
          <p:cNvCxnSpPr/>
          <p:nvPr/>
        </p:nvCxnSpPr>
        <p:spPr>
          <a:xfrm>
            <a:off x="3008025" y="4543011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6E7D4E-D4C1-472A-A6F2-06BBF5510F0E}"/>
              </a:ext>
            </a:extLst>
          </p:cNvPr>
          <p:cNvCxnSpPr>
            <a:cxnSpLocks/>
          </p:cNvCxnSpPr>
          <p:nvPr/>
        </p:nvCxnSpPr>
        <p:spPr>
          <a:xfrm flipH="1">
            <a:off x="2988975" y="4878291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3393AB-3052-40CE-9D82-5CA19433CDF0}"/>
              </a:ext>
            </a:extLst>
          </p:cNvPr>
          <p:cNvCxnSpPr>
            <a:cxnSpLocks/>
          </p:cNvCxnSpPr>
          <p:nvPr/>
        </p:nvCxnSpPr>
        <p:spPr>
          <a:xfrm flipH="1">
            <a:off x="7804815" y="4878291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6E8D92-482E-45CD-9222-8C9DA965DD49}"/>
              </a:ext>
            </a:extLst>
          </p:cNvPr>
          <p:cNvCxnSpPr/>
          <p:nvPr/>
        </p:nvCxnSpPr>
        <p:spPr>
          <a:xfrm>
            <a:off x="7804815" y="4571590"/>
            <a:ext cx="1371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204A17-AA3B-49FD-8D70-404B942409FF}"/>
              </a:ext>
            </a:extLst>
          </p:cNvPr>
          <p:cNvCxnSpPr>
            <a:cxnSpLocks/>
          </p:cNvCxnSpPr>
          <p:nvPr/>
        </p:nvCxnSpPr>
        <p:spPr>
          <a:xfrm>
            <a:off x="6345727" y="3268220"/>
            <a:ext cx="0" cy="58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87D6B0-AF58-4A18-B71D-AE9987B3EB14}"/>
              </a:ext>
            </a:extLst>
          </p:cNvPr>
          <p:cNvCxnSpPr>
            <a:cxnSpLocks/>
          </p:cNvCxnSpPr>
          <p:nvPr/>
        </p:nvCxnSpPr>
        <p:spPr>
          <a:xfrm flipV="1">
            <a:off x="6023731" y="3268220"/>
            <a:ext cx="0" cy="587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F09B09E-8D1A-495C-9BC2-BBD12924836A}"/>
              </a:ext>
            </a:extLst>
          </p:cNvPr>
          <p:cNvSpPr txBox="1"/>
          <p:nvPr/>
        </p:nvSpPr>
        <p:spPr>
          <a:xfrm>
            <a:off x="5129015" y="5590261"/>
            <a:ext cx="193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Web Server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FBCFD-4750-40C2-8F04-B45A8410AFD0}"/>
              </a:ext>
            </a:extLst>
          </p:cNvPr>
          <p:cNvSpPr txBox="1"/>
          <p:nvPr/>
        </p:nvSpPr>
        <p:spPr>
          <a:xfrm>
            <a:off x="2988975" y="4190778"/>
            <a:ext cx="1391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정보 삽입</a:t>
            </a:r>
            <a:r>
              <a:rPr lang="en-US" altLang="ko-KR" sz="1400" dirty="0"/>
              <a:t>/</a:t>
            </a:r>
            <a:r>
              <a:rPr lang="ko-KR" altLang="en-US" sz="1400" dirty="0"/>
              <a:t>요청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3460AD-7F84-4A31-9179-FD051FB32FF7}"/>
              </a:ext>
            </a:extLst>
          </p:cNvPr>
          <p:cNvSpPr txBox="1"/>
          <p:nvPr/>
        </p:nvSpPr>
        <p:spPr>
          <a:xfrm>
            <a:off x="3001616" y="4951363"/>
            <a:ext cx="1391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정보 전송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2B64BC-9C26-406A-9295-B4E8F5597C1A}"/>
              </a:ext>
            </a:extLst>
          </p:cNvPr>
          <p:cNvSpPr txBox="1"/>
          <p:nvPr/>
        </p:nvSpPr>
        <p:spPr>
          <a:xfrm>
            <a:off x="4815240" y="3340995"/>
            <a:ext cx="115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옷 이미지 </a:t>
            </a:r>
            <a:endParaRPr lang="en-US" altLang="ko-KR" sz="1400" dirty="0"/>
          </a:p>
          <a:p>
            <a:pPr algn="ctr"/>
            <a:r>
              <a:rPr lang="ko-KR" altLang="en-US" sz="1400" dirty="0"/>
              <a:t>전송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F5CA5A-EA20-425A-88C4-2B62D752A387}"/>
              </a:ext>
            </a:extLst>
          </p:cNvPr>
          <p:cNvSpPr txBox="1"/>
          <p:nvPr/>
        </p:nvSpPr>
        <p:spPr>
          <a:xfrm>
            <a:off x="6310784" y="3340995"/>
            <a:ext cx="139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시각적 정보</a:t>
            </a:r>
            <a:endParaRPr lang="en-US" altLang="ko-KR" sz="1400" dirty="0"/>
          </a:p>
          <a:p>
            <a:pPr algn="ctr"/>
            <a:r>
              <a:rPr lang="ko-KR" altLang="en-US" sz="1400" dirty="0"/>
              <a:t>추출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5585D8-9C77-4DD9-9767-224B9CD8ABE7}"/>
              </a:ext>
            </a:extLst>
          </p:cNvPr>
          <p:cNvSpPr txBox="1"/>
          <p:nvPr/>
        </p:nvSpPr>
        <p:spPr>
          <a:xfrm>
            <a:off x="7792540" y="4224344"/>
            <a:ext cx="1391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CRUD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951B69-EB22-4AF8-9DEA-D1BF9F1498F1}"/>
              </a:ext>
            </a:extLst>
          </p:cNvPr>
          <p:cNvSpPr txBox="1"/>
          <p:nvPr/>
        </p:nvSpPr>
        <p:spPr>
          <a:xfrm>
            <a:off x="7807861" y="4932204"/>
            <a:ext cx="1391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정보 전달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28E5D-9BB1-4272-B79D-066EAD3F718F}"/>
              </a:ext>
            </a:extLst>
          </p:cNvPr>
          <p:cNvSpPr txBox="1"/>
          <p:nvPr/>
        </p:nvSpPr>
        <p:spPr>
          <a:xfrm>
            <a:off x="7580850" y="2491265"/>
            <a:ext cx="3161387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옷 등록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수정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삭제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분류 별 옷 조회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다른 사용자와 옷장 정보 공유 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코디 저장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쇼핑몰 사진과 본인 옷 비교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사용자별 데이터로 부가정보 창출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22993-1F2C-4FD6-9742-D961BCC97491}"/>
              </a:ext>
            </a:extLst>
          </p:cNvPr>
          <p:cNvSpPr txBox="1"/>
          <p:nvPr/>
        </p:nvSpPr>
        <p:spPr>
          <a:xfrm>
            <a:off x="7005003" y="1524580"/>
            <a:ext cx="316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옷이 갖는 추상적인 정보를 추출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1D2FD9-A594-4297-9064-AA92C7A6E097}"/>
              </a:ext>
            </a:extLst>
          </p:cNvPr>
          <p:cNvSpPr txBox="1"/>
          <p:nvPr/>
        </p:nvSpPr>
        <p:spPr>
          <a:xfrm>
            <a:off x="1211215" y="5756749"/>
            <a:ext cx="2851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기능 수행 요청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738C25-7481-4B9E-AB10-048D67074A56}"/>
              </a:ext>
            </a:extLst>
          </p:cNvPr>
          <p:cNvSpPr txBox="1"/>
          <p:nvPr/>
        </p:nvSpPr>
        <p:spPr>
          <a:xfrm>
            <a:off x="8791901" y="5713734"/>
            <a:ext cx="2443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1">
                    <a:lumMod val="75000"/>
                  </a:schemeClr>
                </a:solidFill>
              </a:rPr>
              <a:t>사용자 별 데이터 저장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8AE8541-4FA8-46EE-BB16-B0C5ACD822A3}"/>
              </a:ext>
            </a:extLst>
          </p:cNvPr>
          <p:cNvCxnSpPr/>
          <p:nvPr/>
        </p:nvCxnSpPr>
        <p:spPr>
          <a:xfrm flipV="1">
            <a:off x="7644694" y="3876260"/>
            <a:ext cx="1293566" cy="348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575F5B-3D95-4149-8BE6-823FBD69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2799164" cy="956790"/>
            <a:chOff x="1831458" y="1133695"/>
            <a:chExt cx="2799164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27991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시스템 구성도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4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6D8251-1958-41D1-BF04-4B2D65AB9EB7}"/>
              </a:ext>
            </a:extLst>
          </p:cNvPr>
          <p:cNvGrpSpPr/>
          <p:nvPr/>
        </p:nvGrpSpPr>
        <p:grpSpPr>
          <a:xfrm>
            <a:off x="1643812" y="3314391"/>
            <a:ext cx="1748790" cy="2288286"/>
            <a:chOff x="1520190" y="2667762"/>
            <a:chExt cx="1748790" cy="22882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B5BDBC9-A8FA-43C0-8A1F-8933CE730E1A}"/>
                </a:ext>
              </a:extLst>
            </p:cNvPr>
            <p:cNvGrpSpPr/>
            <p:nvPr/>
          </p:nvGrpSpPr>
          <p:grpSpPr>
            <a:xfrm>
              <a:off x="1520190" y="2667762"/>
              <a:ext cx="1748790" cy="2288286"/>
              <a:chOff x="1520190" y="2667762"/>
              <a:chExt cx="1748790" cy="228828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F3A94FE-96CA-4F2C-AD39-1ED97FAF894A}"/>
                  </a:ext>
                </a:extLst>
              </p:cNvPr>
              <p:cNvSpPr/>
              <p:nvPr/>
            </p:nvSpPr>
            <p:spPr>
              <a:xfrm>
                <a:off x="1520190" y="2687128"/>
                <a:ext cx="1748790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65338D-7914-4FA8-B7EF-8D8336A738E6}"/>
                  </a:ext>
                </a:extLst>
              </p:cNvPr>
              <p:cNvSpPr txBox="1"/>
              <p:nvPr/>
            </p:nvSpPr>
            <p:spPr>
              <a:xfrm>
                <a:off x="1520190" y="2667762"/>
                <a:ext cx="1748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Application</a:t>
                </a:r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36981FC-B0C3-42B6-927C-F5D43D4264A2}"/>
                  </a:ext>
                </a:extLst>
              </p:cNvPr>
              <p:cNvSpPr/>
              <p:nvPr/>
            </p:nvSpPr>
            <p:spPr>
              <a:xfrm>
                <a:off x="1520190" y="3039302"/>
                <a:ext cx="1748790" cy="191674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62420BF-59F4-4263-83B8-4AC67FC8B7BA}"/>
                </a:ext>
              </a:extLst>
            </p:cNvPr>
            <p:cNvGrpSpPr/>
            <p:nvPr/>
          </p:nvGrpSpPr>
          <p:grpSpPr>
            <a:xfrm>
              <a:off x="1790398" y="3370668"/>
              <a:ext cx="1208373" cy="334557"/>
              <a:chOff x="1790398" y="3370668"/>
              <a:chExt cx="1208373" cy="33455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066E0C-EEFC-453E-8268-AAB7BF8643B4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21E89D-EA9A-4A8D-9706-6DB6B41956D3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사진 촬영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40D9BE9-4098-4236-96B9-2D1844BC7E31}"/>
                </a:ext>
              </a:extLst>
            </p:cNvPr>
            <p:cNvGrpSpPr/>
            <p:nvPr/>
          </p:nvGrpSpPr>
          <p:grpSpPr>
            <a:xfrm>
              <a:off x="1790398" y="3824282"/>
              <a:ext cx="1208373" cy="334557"/>
              <a:chOff x="1790398" y="3370668"/>
              <a:chExt cx="1208373" cy="334557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EAD7F41-65A6-4404-88D7-703A1D3CDE81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15068B-E6AE-4196-94E9-C1113D9B9108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사진 업로드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EFA02AD-3B4C-49A3-A243-C59081BFA7DC}"/>
                </a:ext>
              </a:extLst>
            </p:cNvPr>
            <p:cNvGrpSpPr/>
            <p:nvPr/>
          </p:nvGrpSpPr>
          <p:grpSpPr>
            <a:xfrm>
              <a:off x="1790398" y="4277896"/>
              <a:ext cx="1208373" cy="334557"/>
              <a:chOff x="1790398" y="3370668"/>
              <a:chExt cx="1208373" cy="33455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6D140058-934E-422D-85F3-4AABA1A5DBA6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EAC035-FE5E-41F7-BD98-4920E4544EFE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디스플레이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4D98A6-BE93-4589-A29D-C821BD4BF15D}"/>
              </a:ext>
            </a:extLst>
          </p:cNvPr>
          <p:cNvGrpSpPr/>
          <p:nvPr/>
        </p:nvGrpSpPr>
        <p:grpSpPr>
          <a:xfrm>
            <a:off x="5170492" y="3314391"/>
            <a:ext cx="1748790" cy="2288286"/>
            <a:chOff x="4982718" y="2667762"/>
            <a:chExt cx="1748790" cy="228828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4E4D498-1CEE-4BD0-B86F-C3DFBC015686}"/>
                </a:ext>
              </a:extLst>
            </p:cNvPr>
            <p:cNvGrpSpPr/>
            <p:nvPr/>
          </p:nvGrpSpPr>
          <p:grpSpPr>
            <a:xfrm>
              <a:off x="4982718" y="2667762"/>
              <a:ext cx="1748790" cy="2288286"/>
              <a:chOff x="1520190" y="2667762"/>
              <a:chExt cx="1748790" cy="228828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F581683-4D84-42E1-8B8E-ADEF6B900D19}"/>
                  </a:ext>
                </a:extLst>
              </p:cNvPr>
              <p:cNvSpPr/>
              <p:nvPr/>
            </p:nvSpPr>
            <p:spPr>
              <a:xfrm>
                <a:off x="1520190" y="2687128"/>
                <a:ext cx="1748790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4B6E22-DDD5-4A2A-A3CE-90E628AAD1AC}"/>
                  </a:ext>
                </a:extLst>
              </p:cNvPr>
              <p:cNvSpPr txBox="1"/>
              <p:nvPr/>
            </p:nvSpPr>
            <p:spPr>
              <a:xfrm>
                <a:off x="1520190" y="2667762"/>
                <a:ext cx="1748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Web Server</a:t>
                </a:r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4C7D5D-B172-4825-8480-35CBE7ECBB6A}"/>
                  </a:ext>
                </a:extLst>
              </p:cNvPr>
              <p:cNvSpPr/>
              <p:nvPr/>
            </p:nvSpPr>
            <p:spPr>
              <a:xfrm>
                <a:off x="1520190" y="3039302"/>
                <a:ext cx="1748790" cy="191674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AF03539-9F0C-4794-BE6A-C5767790EE5F}"/>
                </a:ext>
              </a:extLst>
            </p:cNvPr>
            <p:cNvGrpSpPr/>
            <p:nvPr/>
          </p:nvGrpSpPr>
          <p:grpSpPr>
            <a:xfrm>
              <a:off x="5219167" y="3370281"/>
              <a:ext cx="1275890" cy="334557"/>
              <a:chOff x="1790398" y="3370668"/>
              <a:chExt cx="1208373" cy="334557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7290B3F9-5DCB-43C0-BF4D-38F3900F6FA9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2091A8-08A9-4E1C-80D5-5FD41502378B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요청 내용 처리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4816A7-4E2A-4013-B6A8-C982418C9B01}"/>
                </a:ext>
              </a:extLst>
            </p:cNvPr>
            <p:cNvGrpSpPr/>
            <p:nvPr/>
          </p:nvGrpSpPr>
          <p:grpSpPr>
            <a:xfrm>
              <a:off x="5252926" y="3824282"/>
              <a:ext cx="1208373" cy="334557"/>
              <a:chOff x="1790398" y="3370668"/>
              <a:chExt cx="1208373" cy="33455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EF0F44B-EB2B-4B34-83A7-3FE8F4F313DC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29954D-0C67-4A51-AC47-4164081995D6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데이터 분석 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4535D1C-3BA8-4F29-9EFC-051D8C38E519}"/>
                </a:ext>
              </a:extLst>
            </p:cNvPr>
            <p:cNvGrpSpPr/>
            <p:nvPr/>
          </p:nvGrpSpPr>
          <p:grpSpPr>
            <a:xfrm>
              <a:off x="5252926" y="4277896"/>
              <a:ext cx="1208373" cy="334557"/>
              <a:chOff x="1790398" y="3370668"/>
              <a:chExt cx="1208373" cy="334557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587B48A-6FE0-4594-B1F5-C7FE0BD4056A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3345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D3FEEC-1005-45FB-92E5-AE61DD57FEAE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사용자 관리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A1AA23-64CE-4D38-A8F3-389230C0D17D}"/>
              </a:ext>
            </a:extLst>
          </p:cNvPr>
          <p:cNvGrpSpPr/>
          <p:nvPr/>
        </p:nvGrpSpPr>
        <p:grpSpPr>
          <a:xfrm>
            <a:off x="5170492" y="1523266"/>
            <a:ext cx="1748791" cy="1275017"/>
            <a:chOff x="7186369" y="3417127"/>
            <a:chExt cx="1748791" cy="127501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B773840-135C-4FF9-9455-52D0C17A64B9}"/>
                </a:ext>
              </a:extLst>
            </p:cNvPr>
            <p:cNvGrpSpPr/>
            <p:nvPr/>
          </p:nvGrpSpPr>
          <p:grpSpPr>
            <a:xfrm>
              <a:off x="7186369" y="3417127"/>
              <a:ext cx="1748791" cy="1275017"/>
              <a:chOff x="1520189" y="2687128"/>
              <a:chExt cx="1748791" cy="1275017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08E7860-4324-438C-896C-EB33A44C522A}"/>
                  </a:ext>
                </a:extLst>
              </p:cNvPr>
              <p:cNvSpPr/>
              <p:nvPr/>
            </p:nvSpPr>
            <p:spPr>
              <a:xfrm>
                <a:off x="1520190" y="2687128"/>
                <a:ext cx="1748790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29E0F-F067-4623-8ED8-713AB1D801A3}"/>
                  </a:ext>
                </a:extLst>
              </p:cNvPr>
              <p:cNvSpPr txBox="1"/>
              <p:nvPr/>
            </p:nvSpPr>
            <p:spPr>
              <a:xfrm>
                <a:off x="1520189" y="2709426"/>
                <a:ext cx="1748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Learning Module</a:t>
                </a:r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DF6D873-FB7E-482B-87A4-2D907F201F86}"/>
                  </a:ext>
                </a:extLst>
              </p:cNvPr>
              <p:cNvSpPr/>
              <p:nvPr/>
            </p:nvSpPr>
            <p:spPr>
              <a:xfrm>
                <a:off x="1520190" y="3039302"/>
                <a:ext cx="1748790" cy="9228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B5FC8ED-0B29-4856-8921-21AA410D48BB}"/>
                </a:ext>
              </a:extLst>
            </p:cNvPr>
            <p:cNvGrpSpPr/>
            <p:nvPr/>
          </p:nvGrpSpPr>
          <p:grpSpPr>
            <a:xfrm>
              <a:off x="7456578" y="3978747"/>
              <a:ext cx="1208373" cy="467360"/>
              <a:chOff x="1790398" y="3370668"/>
              <a:chExt cx="1208373" cy="467360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103A9C5F-71A8-419A-ABDF-991F9AFF9280}"/>
                  </a:ext>
                </a:extLst>
              </p:cNvPr>
              <p:cNvSpPr/>
              <p:nvPr/>
            </p:nvSpPr>
            <p:spPr>
              <a:xfrm>
                <a:off x="1790398" y="3370668"/>
                <a:ext cx="1208373" cy="46736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A9AFA2-8364-4120-A628-C34D9F01549B}"/>
                  </a:ext>
                </a:extLst>
              </p:cNvPr>
              <p:cNvSpPr txBox="1"/>
              <p:nvPr/>
            </p:nvSpPr>
            <p:spPr>
              <a:xfrm>
                <a:off x="1855088" y="3407141"/>
                <a:ext cx="10789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의류의 시각화 정보 추출</a:t>
                </a:r>
              </a:p>
            </p:txBody>
          </p: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AAA88-3B0E-471B-A10A-D6C6804B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3CBB64-0A3F-4A12-A729-D0CED8BC00C7}"/>
              </a:ext>
            </a:extLst>
          </p:cNvPr>
          <p:cNvCxnSpPr>
            <a:cxnSpLocks/>
          </p:cNvCxnSpPr>
          <p:nvPr/>
        </p:nvCxnSpPr>
        <p:spPr>
          <a:xfrm>
            <a:off x="3411651" y="4308434"/>
            <a:ext cx="17588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자기 디스크 16">
            <a:extLst>
              <a:ext uri="{FF2B5EF4-FFF2-40B4-BE49-F238E27FC236}">
                <a16:creationId xmlns:a16="http://schemas.microsoft.com/office/drawing/2014/main" id="{DED54340-17FC-40FA-B5EC-AA0CF1C2240D}"/>
              </a:ext>
            </a:extLst>
          </p:cNvPr>
          <p:cNvSpPr/>
          <p:nvPr/>
        </p:nvSpPr>
        <p:spPr>
          <a:xfrm>
            <a:off x="8701862" y="3552844"/>
            <a:ext cx="1748790" cy="197815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A8D102-B680-4CC3-8E1B-2B1C6AF2EE53}"/>
              </a:ext>
            </a:extLst>
          </p:cNvPr>
          <p:cNvGrpSpPr/>
          <p:nvPr/>
        </p:nvGrpSpPr>
        <p:grpSpPr>
          <a:xfrm>
            <a:off x="8972070" y="4440372"/>
            <a:ext cx="1208373" cy="334557"/>
            <a:chOff x="9051951" y="4351467"/>
            <a:chExt cx="1208373" cy="33455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43B2342-1EE4-4D10-9031-8C48BD909583}"/>
                </a:ext>
              </a:extLst>
            </p:cNvPr>
            <p:cNvSpPr/>
            <p:nvPr/>
          </p:nvSpPr>
          <p:spPr>
            <a:xfrm>
              <a:off x="9051951" y="4351467"/>
              <a:ext cx="1208373" cy="3345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98F89EE-6D07-4DD2-AE2D-9E560901C965}"/>
                </a:ext>
              </a:extLst>
            </p:cNvPr>
            <p:cNvSpPr txBox="1"/>
            <p:nvPr/>
          </p:nvSpPr>
          <p:spPr>
            <a:xfrm>
              <a:off x="9116641" y="4387940"/>
              <a:ext cx="10789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사용자 정보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02F548-77A7-4D0D-8BCE-DD311540D2FE}"/>
              </a:ext>
            </a:extLst>
          </p:cNvPr>
          <p:cNvGrpSpPr/>
          <p:nvPr/>
        </p:nvGrpSpPr>
        <p:grpSpPr>
          <a:xfrm>
            <a:off x="8972072" y="4889666"/>
            <a:ext cx="1208373" cy="467360"/>
            <a:chOff x="9069608" y="4962818"/>
            <a:chExt cx="1208373" cy="467360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7991F1B-03F5-469B-BEFB-F6328D2AFBD5}"/>
                </a:ext>
              </a:extLst>
            </p:cNvPr>
            <p:cNvSpPr/>
            <p:nvPr/>
          </p:nvSpPr>
          <p:spPr>
            <a:xfrm>
              <a:off x="9069608" y="4962818"/>
              <a:ext cx="1208373" cy="4673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D00032C-E032-4E50-8626-59F2FD478BFC}"/>
                </a:ext>
              </a:extLst>
            </p:cNvPr>
            <p:cNvSpPr txBox="1"/>
            <p:nvPr/>
          </p:nvSpPr>
          <p:spPr>
            <a:xfrm>
              <a:off x="9134298" y="4981003"/>
              <a:ext cx="1078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사용자 별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의류 정보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BD252A-0060-460E-9623-39C934F727A1}"/>
              </a:ext>
            </a:extLst>
          </p:cNvPr>
          <p:cNvSpPr txBox="1"/>
          <p:nvPr/>
        </p:nvSpPr>
        <p:spPr>
          <a:xfrm>
            <a:off x="8748844" y="3671859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Server</a:t>
            </a:r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CE30765-29D2-4F01-8BEC-9AEEA0AC93CD}"/>
              </a:ext>
            </a:extLst>
          </p:cNvPr>
          <p:cNvCxnSpPr>
            <a:cxnSpLocks/>
          </p:cNvCxnSpPr>
          <p:nvPr/>
        </p:nvCxnSpPr>
        <p:spPr>
          <a:xfrm flipH="1">
            <a:off x="3386506" y="4695411"/>
            <a:ext cx="1777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C920357-F172-420F-85AA-06E3A22A6E4A}"/>
              </a:ext>
            </a:extLst>
          </p:cNvPr>
          <p:cNvCxnSpPr>
            <a:cxnSpLocks/>
          </p:cNvCxnSpPr>
          <p:nvPr/>
        </p:nvCxnSpPr>
        <p:spPr>
          <a:xfrm>
            <a:off x="6937570" y="4308434"/>
            <a:ext cx="17588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3280BC-1E57-44AE-8C73-8705AE548CF8}"/>
              </a:ext>
            </a:extLst>
          </p:cNvPr>
          <p:cNvCxnSpPr>
            <a:cxnSpLocks/>
          </p:cNvCxnSpPr>
          <p:nvPr/>
        </p:nvCxnSpPr>
        <p:spPr>
          <a:xfrm flipH="1">
            <a:off x="6912425" y="4695411"/>
            <a:ext cx="1777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B463050-4C58-4A82-8D06-17FF494AA89D}"/>
              </a:ext>
            </a:extLst>
          </p:cNvPr>
          <p:cNvCxnSpPr>
            <a:cxnSpLocks/>
          </p:cNvCxnSpPr>
          <p:nvPr/>
        </p:nvCxnSpPr>
        <p:spPr>
          <a:xfrm>
            <a:off x="6199423" y="2798283"/>
            <a:ext cx="0" cy="535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9D2287-D928-4604-9E6D-7FE93F356B8C}"/>
              </a:ext>
            </a:extLst>
          </p:cNvPr>
          <p:cNvCxnSpPr>
            <a:cxnSpLocks/>
          </p:cNvCxnSpPr>
          <p:nvPr/>
        </p:nvCxnSpPr>
        <p:spPr>
          <a:xfrm flipV="1">
            <a:off x="5877427" y="2798283"/>
            <a:ext cx="0" cy="535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61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4414991" cy="956790"/>
            <a:chOff x="1831458" y="1133695"/>
            <a:chExt cx="4414991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44149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5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278182-1B2A-470A-860E-99394207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016A42-C9A4-481C-AC7F-04561523A45E}"/>
              </a:ext>
            </a:extLst>
          </p:cNvPr>
          <p:cNvCxnSpPr>
            <a:cxnSpLocks/>
          </p:cNvCxnSpPr>
          <p:nvPr/>
        </p:nvCxnSpPr>
        <p:spPr>
          <a:xfrm>
            <a:off x="991655" y="1813294"/>
            <a:ext cx="94081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73B076-CF37-4356-BE39-3807235A682D}"/>
              </a:ext>
            </a:extLst>
          </p:cNvPr>
          <p:cNvSpPr/>
          <p:nvPr/>
        </p:nvSpPr>
        <p:spPr>
          <a:xfrm>
            <a:off x="1145537" y="2047533"/>
            <a:ext cx="56875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</a:pPr>
            <a:r>
              <a:rPr lang="en-US" altLang="ko-KR" sz="2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</a:t>
            </a:r>
            <a:endParaRPr lang="ko-KR" altLang="en-US" sz="2600" kern="0" spc="-150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6C42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EE2E5-ECFC-4AA8-9613-A9EC8FC1D4A9}"/>
              </a:ext>
            </a:extLst>
          </p:cNvPr>
          <p:cNvSpPr/>
          <p:nvPr/>
        </p:nvSpPr>
        <p:spPr>
          <a:xfrm>
            <a:off x="995306" y="1621640"/>
            <a:ext cx="1031051" cy="12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6800" kern="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01</a:t>
            </a:r>
            <a:endParaRPr lang="en-US" altLang="ko-KR" sz="6800" kern="0" dirty="0">
              <a:solidFill>
                <a:srgbClr val="6C4229">
                  <a:alpha val="5000"/>
                </a:srgbClr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638540-AB1B-4488-939E-F9ECABB11DFD}"/>
              </a:ext>
            </a:extLst>
          </p:cNvPr>
          <p:cNvSpPr/>
          <p:nvPr/>
        </p:nvSpPr>
        <p:spPr>
          <a:xfrm>
            <a:off x="1145536" y="3261440"/>
            <a:ext cx="58668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</a:pPr>
            <a:r>
              <a:rPr lang="en-US" altLang="ko-KR" sz="26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</a:t>
            </a:r>
            <a:r>
              <a:rPr lang="ko-KR" altLang="en-US" sz="26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2600" kern="0" spc="-150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6C42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300D0-8C3D-4166-B38C-1CB38DD3A56F}"/>
              </a:ext>
            </a:extLst>
          </p:cNvPr>
          <p:cNvSpPr/>
          <p:nvPr/>
        </p:nvSpPr>
        <p:spPr>
          <a:xfrm>
            <a:off x="995306" y="2847739"/>
            <a:ext cx="1308318" cy="12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6800" kern="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02</a:t>
            </a:r>
            <a:endParaRPr lang="en-US" altLang="ko-KR" sz="6800" kern="0" dirty="0">
              <a:solidFill>
                <a:srgbClr val="6C4229">
                  <a:alpha val="5000"/>
                </a:srgbClr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5F8BB3-F503-44B8-BFCA-DB669483F420}"/>
              </a:ext>
            </a:extLst>
          </p:cNvPr>
          <p:cNvCxnSpPr>
            <a:cxnSpLocks/>
          </p:cNvCxnSpPr>
          <p:nvPr/>
        </p:nvCxnSpPr>
        <p:spPr>
          <a:xfrm>
            <a:off x="991655" y="3047099"/>
            <a:ext cx="9408121" cy="0"/>
          </a:xfrm>
          <a:prstGeom prst="line">
            <a:avLst/>
          </a:prstGeom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5">
            <a:extLst>
              <a:ext uri="{FF2B5EF4-FFF2-40B4-BE49-F238E27FC236}">
                <a16:creationId xmlns:a16="http://schemas.microsoft.com/office/drawing/2014/main" id="{2C0BF3BA-462A-4F3F-BD59-30CA56CA7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955433"/>
              </p:ext>
            </p:extLst>
          </p:nvPr>
        </p:nvGraphicFramePr>
        <p:xfrm>
          <a:off x="3386231" y="2128009"/>
          <a:ext cx="5495641" cy="737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1311">
                  <a:extLst>
                    <a:ext uri="{9D8B030D-6E8A-4147-A177-3AD203B41FA5}">
                      <a16:colId xmlns:a16="http://schemas.microsoft.com/office/drawing/2014/main" val="3508832411"/>
                    </a:ext>
                  </a:extLst>
                </a:gridCol>
                <a:gridCol w="2184837">
                  <a:extLst>
                    <a:ext uri="{9D8B030D-6E8A-4147-A177-3AD203B41FA5}">
                      <a16:colId xmlns:a16="http://schemas.microsoft.com/office/drawing/2014/main" val="3892609891"/>
                    </a:ext>
                  </a:extLst>
                </a:gridCol>
                <a:gridCol w="739823">
                  <a:extLst>
                    <a:ext uri="{9D8B030D-6E8A-4147-A177-3AD203B41FA5}">
                      <a16:colId xmlns:a16="http://schemas.microsoft.com/office/drawing/2014/main" val="4144335978"/>
                    </a:ext>
                  </a:extLst>
                </a:gridCol>
                <a:gridCol w="1729670">
                  <a:extLst>
                    <a:ext uri="{9D8B030D-6E8A-4147-A177-3AD203B41FA5}">
                      <a16:colId xmlns:a16="http://schemas.microsoft.com/office/drawing/2014/main" val="3406507960"/>
                    </a:ext>
                  </a:extLst>
                </a:gridCol>
              </a:tblGrid>
              <a:tr h="368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O/S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Window10 64bit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RAM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8G ↑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92457"/>
                  </a:ext>
                </a:extLst>
              </a:tr>
              <a:tr h="368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CPU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 Core i5-8250U 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HDD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128G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87553"/>
                  </a:ext>
                </a:extLst>
              </a:tr>
            </a:tbl>
          </a:graphicData>
        </a:graphic>
      </p:graphicFrame>
      <p:graphicFrame>
        <p:nvGraphicFramePr>
          <p:cNvPr id="48" name="표 45">
            <a:extLst>
              <a:ext uri="{FF2B5EF4-FFF2-40B4-BE49-F238E27FC236}">
                <a16:creationId xmlns:a16="http://schemas.microsoft.com/office/drawing/2014/main" id="{67FA4C1B-F20A-496F-BAD7-5796DD2D3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46250"/>
              </p:ext>
            </p:extLst>
          </p:nvPr>
        </p:nvGraphicFramePr>
        <p:xfrm>
          <a:off x="3386231" y="3856769"/>
          <a:ext cx="7069109" cy="7419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576">
                  <a:extLst>
                    <a:ext uri="{9D8B030D-6E8A-4147-A177-3AD203B41FA5}">
                      <a16:colId xmlns:a16="http://schemas.microsoft.com/office/drawing/2014/main" val="3508832411"/>
                    </a:ext>
                  </a:extLst>
                </a:gridCol>
                <a:gridCol w="2277579">
                  <a:extLst>
                    <a:ext uri="{9D8B030D-6E8A-4147-A177-3AD203B41FA5}">
                      <a16:colId xmlns:a16="http://schemas.microsoft.com/office/drawing/2014/main" val="3892609891"/>
                    </a:ext>
                  </a:extLst>
                </a:gridCol>
                <a:gridCol w="802104">
                  <a:extLst>
                    <a:ext uri="{9D8B030D-6E8A-4147-A177-3AD203B41FA5}">
                      <a16:colId xmlns:a16="http://schemas.microsoft.com/office/drawing/2014/main" val="4144335978"/>
                    </a:ext>
                  </a:extLst>
                </a:gridCol>
                <a:gridCol w="2960850">
                  <a:extLst>
                    <a:ext uri="{9D8B030D-6E8A-4147-A177-3AD203B41FA5}">
                      <a16:colId xmlns:a16="http://schemas.microsoft.com/office/drawing/2014/main" val="3406507960"/>
                    </a:ext>
                  </a:extLst>
                </a:gridCol>
              </a:tblGrid>
              <a:tr h="370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Tool</a:t>
                      </a:r>
                      <a:endParaRPr lang="ko-KR" altLang="en-US" sz="13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Android Studio 3.5.2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언어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JDK 13.0.1 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92457"/>
                  </a:ext>
                </a:extLst>
              </a:tr>
              <a:tr h="370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실험환경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GALAXY NOTE 5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OS</a:t>
                      </a:r>
                      <a:endParaRPr lang="ko-KR" altLang="en-US" sz="13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Android ice cream sandwich (4.0)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87553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FD2891-B6EE-4D57-A25D-7BF3F223904A}"/>
              </a:ext>
            </a:extLst>
          </p:cNvPr>
          <p:cNvSpPr/>
          <p:nvPr/>
        </p:nvSpPr>
        <p:spPr>
          <a:xfrm>
            <a:off x="1145536" y="4916233"/>
            <a:ext cx="58668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</a:pPr>
            <a:r>
              <a:rPr lang="ko-KR" altLang="en-US" sz="26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 정보 추출 알고리즘</a:t>
            </a:r>
            <a:r>
              <a:rPr lang="en-US" altLang="ko-KR" sz="26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6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2600" kern="0" spc="-150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6C42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F7AF51-5BEE-4379-A395-53BFF8439692}"/>
              </a:ext>
            </a:extLst>
          </p:cNvPr>
          <p:cNvSpPr/>
          <p:nvPr/>
        </p:nvSpPr>
        <p:spPr>
          <a:xfrm>
            <a:off x="995306" y="4502532"/>
            <a:ext cx="1308318" cy="12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6800" kern="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03</a:t>
            </a:r>
            <a:endParaRPr lang="en-US" altLang="ko-KR" sz="6800" kern="0" dirty="0">
              <a:solidFill>
                <a:srgbClr val="6C4229">
                  <a:alpha val="5000"/>
                </a:srgbClr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4" name="표 45">
            <a:extLst>
              <a:ext uri="{FF2B5EF4-FFF2-40B4-BE49-F238E27FC236}">
                <a16:creationId xmlns:a16="http://schemas.microsoft.com/office/drawing/2014/main" id="{D834AE5A-8DC6-47C8-B9DA-99BA796E2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9573"/>
              </p:ext>
            </p:extLst>
          </p:nvPr>
        </p:nvGraphicFramePr>
        <p:xfrm>
          <a:off x="3386231" y="5511562"/>
          <a:ext cx="5495641" cy="701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969">
                  <a:extLst>
                    <a:ext uri="{9D8B030D-6E8A-4147-A177-3AD203B41FA5}">
                      <a16:colId xmlns:a16="http://schemas.microsoft.com/office/drawing/2014/main" val="3508832411"/>
                    </a:ext>
                  </a:extLst>
                </a:gridCol>
                <a:gridCol w="1786128">
                  <a:extLst>
                    <a:ext uri="{9D8B030D-6E8A-4147-A177-3AD203B41FA5}">
                      <a16:colId xmlns:a16="http://schemas.microsoft.com/office/drawing/2014/main" val="389260989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4144335978"/>
                    </a:ext>
                  </a:extLst>
                </a:gridCol>
                <a:gridCol w="1712976">
                  <a:extLst>
                    <a:ext uri="{9D8B030D-6E8A-4147-A177-3AD203B41FA5}">
                      <a16:colId xmlns:a16="http://schemas.microsoft.com/office/drawing/2014/main" val="3406507960"/>
                    </a:ext>
                  </a:extLst>
                </a:gridCol>
              </a:tblGrid>
              <a:tr h="350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Tool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PyCharm 2019.3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언어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Python 3.8.0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92457"/>
                  </a:ext>
                </a:extLst>
              </a:tr>
              <a:tr h="350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Library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TensorFlow, </a:t>
                      </a:r>
                      <a:r>
                        <a:rPr lang="en-US" altLang="ko-KR" sz="1400" dirty="0" err="1"/>
                        <a:t>Keras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Algorithm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87553"/>
                  </a:ext>
                </a:extLst>
              </a:tr>
            </a:tbl>
          </a:graphicData>
        </a:graphic>
      </p:graphicFrame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7EF5EC8-C1BC-4A34-B6D2-BF08E3757C50}"/>
              </a:ext>
            </a:extLst>
          </p:cNvPr>
          <p:cNvCxnSpPr>
            <a:cxnSpLocks/>
          </p:cNvCxnSpPr>
          <p:nvPr/>
        </p:nvCxnSpPr>
        <p:spPr>
          <a:xfrm>
            <a:off x="991655" y="4741867"/>
            <a:ext cx="9408121" cy="0"/>
          </a:xfrm>
          <a:prstGeom prst="line">
            <a:avLst/>
          </a:prstGeom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4414991" cy="956790"/>
            <a:chOff x="1831458" y="1133695"/>
            <a:chExt cx="4414991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44149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5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278182-1B2A-470A-860E-99394207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016A42-C9A4-481C-AC7F-04561523A45E}"/>
              </a:ext>
            </a:extLst>
          </p:cNvPr>
          <p:cNvCxnSpPr/>
          <p:nvPr/>
        </p:nvCxnSpPr>
        <p:spPr>
          <a:xfrm>
            <a:off x="991655" y="1813294"/>
            <a:ext cx="8343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73B076-CF37-4356-BE39-3807235A682D}"/>
              </a:ext>
            </a:extLst>
          </p:cNvPr>
          <p:cNvSpPr/>
          <p:nvPr/>
        </p:nvSpPr>
        <p:spPr>
          <a:xfrm>
            <a:off x="1145536" y="2084109"/>
            <a:ext cx="5980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2800" kern="0" spc="-150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6C42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EE2E5-ECFC-4AA8-9613-A9EC8FC1D4A9}"/>
              </a:ext>
            </a:extLst>
          </p:cNvPr>
          <p:cNvSpPr/>
          <p:nvPr/>
        </p:nvSpPr>
        <p:spPr>
          <a:xfrm>
            <a:off x="922154" y="1658216"/>
            <a:ext cx="1308318" cy="13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7200" kern="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04</a:t>
            </a:r>
            <a:endParaRPr lang="en-US" altLang="ko-KR" sz="7200" kern="0" dirty="0">
              <a:solidFill>
                <a:srgbClr val="6C4229">
                  <a:alpha val="5000"/>
                </a:srgbClr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638540-AB1B-4488-939E-F9ECABB11DFD}"/>
              </a:ext>
            </a:extLst>
          </p:cNvPr>
          <p:cNvSpPr/>
          <p:nvPr/>
        </p:nvSpPr>
        <p:spPr>
          <a:xfrm>
            <a:off x="1145536" y="4230704"/>
            <a:ext cx="586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</a:pPr>
            <a:r>
              <a:rPr lang="en-US" altLang="ko-KR" sz="28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2800" kern="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1600" kern="0" spc="-150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6C42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300D0-8C3D-4166-B38C-1CB38DD3A56F}"/>
              </a:ext>
            </a:extLst>
          </p:cNvPr>
          <p:cNvSpPr/>
          <p:nvPr/>
        </p:nvSpPr>
        <p:spPr>
          <a:xfrm>
            <a:off x="995306" y="3804811"/>
            <a:ext cx="1308318" cy="13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7200" kern="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05</a:t>
            </a:r>
            <a:endParaRPr lang="en-US" altLang="ko-KR" sz="7200" kern="0" dirty="0">
              <a:solidFill>
                <a:srgbClr val="6C4229">
                  <a:alpha val="5000"/>
                </a:srgbClr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5F8BB3-F503-44B8-BFCA-DB669483F420}"/>
              </a:ext>
            </a:extLst>
          </p:cNvPr>
          <p:cNvCxnSpPr/>
          <p:nvPr/>
        </p:nvCxnSpPr>
        <p:spPr>
          <a:xfrm>
            <a:off x="991655" y="3900539"/>
            <a:ext cx="8343900" cy="0"/>
          </a:xfrm>
          <a:prstGeom prst="line">
            <a:avLst/>
          </a:prstGeom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1453B7-05D1-486C-921D-20C35C3431AA}"/>
              </a:ext>
            </a:extLst>
          </p:cNvPr>
          <p:cNvSpPr/>
          <p:nvPr/>
        </p:nvSpPr>
        <p:spPr>
          <a:xfrm>
            <a:off x="2708663" y="2806999"/>
            <a:ext cx="38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5">
            <a:extLst>
              <a:ext uri="{FF2B5EF4-FFF2-40B4-BE49-F238E27FC236}">
                <a16:creationId xmlns:a16="http://schemas.microsoft.com/office/drawing/2014/main" id="{2C0BF3BA-462A-4F3F-BD59-30CA56CA7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39096"/>
              </p:ext>
            </p:extLst>
          </p:nvPr>
        </p:nvGraphicFramePr>
        <p:xfrm>
          <a:off x="2127465" y="2786925"/>
          <a:ext cx="5980687" cy="9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65">
                  <a:extLst>
                    <a:ext uri="{9D8B030D-6E8A-4147-A177-3AD203B41FA5}">
                      <a16:colId xmlns:a16="http://schemas.microsoft.com/office/drawing/2014/main" val="3508832411"/>
                    </a:ext>
                  </a:extLst>
                </a:gridCol>
                <a:gridCol w="2077610">
                  <a:extLst>
                    <a:ext uri="{9D8B030D-6E8A-4147-A177-3AD203B41FA5}">
                      <a16:colId xmlns:a16="http://schemas.microsoft.com/office/drawing/2014/main" val="3892609891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4144335978"/>
                    </a:ext>
                  </a:extLst>
                </a:gridCol>
                <a:gridCol w="1684492">
                  <a:extLst>
                    <a:ext uri="{9D8B030D-6E8A-4147-A177-3AD203B41FA5}">
                      <a16:colId xmlns:a16="http://schemas.microsoft.com/office/drawing/2014/main" val="3406507960"/>
                    </a:ext>
                  </a:extLst>
                </a:gridCol>
              </a:tblGrid>
              <a:tr h="46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Eclipse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JDK 13.0.1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92457"/>
                  </a:ext>
                </a:extLst>
              </a:tr>
              <a:tr h="468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언어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Java/Servlet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driver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JDBC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87553"/>
                  </a:ext>
                </a:extLst>
              </a:tr>
            </a:tbl>
          </a:graphicData>
        </a:graphic>
      </p:graphicFrame>
      <p:graphicFrame>
        <p:nvGraphicFramePr>
          <p:cNvPr id="48" name="표 45">
            <a:extLst>
              <a:ext uri="{FF2B5EF4-FFF2-40B4-BE49-F238E27FC236}">
                <a16:creationId xmlns:a16="http://schemas.microsoft.com/office/drawing/2014/main" id="{67FA4C1B-F20A-496F-BAD7-5796DD2D3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89122"/>
              </p:ext>
            </p:extLst>
          </p:nvPr>
        </p:nvGraphicFramePr>
        <p:xfrm>
          <a:off x="2127464" y="5073703"/>
          <a:ext cx="5267746" cy="9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846">
                  <a:extLst>
                    <a:ext uri="{9D8B030D-6E8A-4147-A177-3AD203B41FA5}">
                      <a16:colId xmlns:a16="http://schemas.microsoft.com/office/drawing/2014/main" val="3508832411"/>
                    </a:ext>
                  </a:extLst>
                </a:gridCol>
                <a:gridCol w="3628900">
                  <a:extLst>
                    <a:ext uri="{9D8B030D-6E8A-4147-A177-3AD203B41FA5}">
                      <a16:colId xmlns:a16="http://schemas.microsoft.com/office/drawing/2014/main" val="3892609891"/>
                    </a:ext>
                  </a:extLst>
                </a:gridCol>
              </a:tblGrid>
              <a:tr h="46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MySQL 5.7.28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92457"/>
                  </a:ext>
                </a:extLst>
              </a:tr>
              <a:tr h="468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보조 </a:t>
                      </a:r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MySQL Work bench 8.0 CE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08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92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1968809" cy="956790"/>
            <a:chOff x="1831458" y="1133695"/>
            <a:chExt cx="1968809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19688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업무 분담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6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03CBDA-BEA2-485A-B0C0-14CF2CB08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21725"/>
              </p:ext>
            </p:extLst>
          </p:nvPr>
        </p:nvGraphicFramePr>
        <p:xfrm>
          <a:off x="1031497" y="1813294"/>
          <a:ext cx="8546843" cy="4323110"/>
        </p:xfrm>
        <a:graphic>
          <a:graphicData uri="http://schemas.openxmlformats.org/drawingml/2006/table">
            <a:tbl>
              <a:tblPr/>
              <a:tblGrid>
                <a:gridCol w="819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9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72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이다혜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이동호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정지우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497">
                <a:tc rowSpan="2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자료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웹 서버 환경 조사 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서버 환경 조사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CNN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조사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요구사항 정의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옷의 카테고리 분류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86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      계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데이터베이스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인터페이스 설계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데이터베이스 설계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84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데이터베이스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백엔드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사용자 인터페이스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프론트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 베이스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백엔드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딥러닝 구현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339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작동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제어 테스트</a:t>
                      </a: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통합테스트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유지보수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E623EE-3D48-4ABF-AD2A-ECFA3D28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6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3876382" cy="956790"/>
            <a:chOff x="1831458" y="1133695"/>
            <a:chExt cx="3876382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38763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졸업 연구 수행 일정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7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Picture 2" descr="C:\Users\admin\Desktop\간트차트 사진.JPG">
            <a:extLst>
              <a:ext uri="{FF2B5EF4-FFF2-40B4-BE49-F238E27FC236}">
                <a16:creationId xmlns:a16="http://schemas.microsoft.com/office/drawing/2014/main" id="{5702865F-076A-40A5-AAD9-AC2362B9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04" y="2200703"/>
            <a:ext cx="10101391" cy="31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143E10-6FD7-4812-8CBE-D90DA1E2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5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674C02-6000-4F97-A9A2-2F8487E02CDB}"/>
              </a:ext>
            </a:extLst>
          </p:cNvPr>
          <p:cNvSpPr/>
          <p:nvPr/>
        </p:nvSpPr>
        <p:spPr>
          <a:xfrm>
            <a:off x="445135" y="402590"/>
            <a:ext cx="11301730" cy="6052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F76C-B924-4275-ABF8-C17EF0778637}"/>
              </a:ext>
            </a:extLst>
          </p:cNvPr>
          <p:cNvGrpSpPr/>
          <p:nvPr/>
        </p:nvGrpSpPr>
        <p:grpSpPr>
          <a:xfrm>
            <a:off x="894198" y="756505"/>
            <a:ext cx="4414991" cy="956790"/>
            <a:chOff x="1831458" y="1133695"/>
            <a:chExt cx="4414991" cy="9567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D13E2A-D7F8-47AA-8AD6-072E54F01F53}"/>
                </a:ext>
              </a:extLst>
            </p:cNvPr>
            <p:cNvSpPr/>
            <p:nvPr/>
          </p:nvSpPr>
          <p:spPr>
            <a:xfrm>
              <a:off x="1831458" y="1444154"/>
              <a:ext cx="44149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필요 기술 및 참고 문헌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8587E-4ABD-452D-BFFE-FB9C3016774B}"/>
                </a:ext>
              </a:extLst>
            </p:cNvPr>
            <p:cNvSpPr/>
            <p:nvPr/>
          </p:nvSpPr>
          <p:spPr>
            <a:xfrm>
              <a:off x="1847094" y="1133695"/>
              <a:ext cx="862737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8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78CE21-1B71-441C-9272-02C65BB1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2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CD1D51-A0EC-40D2-8731-49CE532914C7}"/>
              </a:ext>
            </a:extLst>
          </p:cNvPr>
          <p:cNvSpPr/>
          <p:nvPr/>
        </p:nvSpPr>
        <p:spPr>
          <a:xfrm flipV="1">
            <a:off x="-1" y="830509"/>
            <a:ext cx="11353801" cy="51113"/>
          </a:xfrm>
          <a:prstGeom prst="rect">
            <a:avLst/>
          </a:prstGeom>
          <a:solidFill>
            <a:srgbClr val="00A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78C5A-AA01-4FE8-A36A-7E782A29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8"/>
          <a:stretch/>
        </p:blipFill>
        <p:spPr>
          <a:xfrm>
            <a:off x="531039" y="6442753"/>
            <a:ext cx="1764485" cy="345834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D95132-A1AE-4364-B20E-9E68BD2E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fld id="{68F4D1ED-71AA-43FE-A333-2456A9CB3A5B}" type="slidenum">
              <a:rPr lang="ko-KR" altLang="en-US" smtClean="0">
                <a:solidFill>
                  <a:schemeClr val="tx1"/>
                </a:solidFill>
              </a:rPr>
              <a:t>19</a:t>
            </a:fld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13B523-49D8-4FA1-AAFA-34D7F1CF31E3}"/>
              </a:ext>
            </a:extLst>
          </p:cNvPr>
          <p:cNvCxnSpPr/>
          <p:nvPr/>
        </p:nvCxnSpPr>
        <p:spPr>
          <a:xfrm>
            <a:off x="0" y="6357050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75A6D5-9BD1-4937-B03E-6FE599615130}"/>
              </a:ext>
            </a:extLst>
          </p:cNvPr>
          <p:cNvSpPr txBox="1"/>
          <p:nvPr/>
        </p:nvSpPr>
        <p:spPr>
          <a:xfrm>
            <a:off x="260059" y="224497"/>
            <a:ext cx="10144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 및 개발 방법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A2E6E2-B7B0-4BDF-B786-1D1DA4F40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3" y="895351"/>
            <a:ext cx="8229600" cy="52498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ea typeface="굴림" panose="020B0600000101010101" pitchFamily="50" charset="-127"/>
              </a:rPr>
              <a:t>   </a:t>
            </a:r>
            <a:endParaRPr lang="en-US" altLang="ko-KR" sz="1800" dirty="0"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1800" dirty="0">
                <a:ea typeface="굴림" panose="020B0600000101010101" pitchFamily="50" charset="-127"/>
              </a:rPr>
              <a:t>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굴림" panose="020B0600000101010101" pitchFamily="50" charset="-127"/>
              </a:rPr>
              <a:t>Android Studio</a:t>
            </a:r>
            <a:r>
              <a:rPr lang="ko-KR" altLang="en-US" sz="1600" dirty="0">
                <a:ea typeface="굴림" panose="020B0600000101010101" pitchFamily="50" charset="-127"/>
              </a:rPr>
              <a:t>를 이용한 </a:t>
            </a:r>
            <a:r>
              <a:rPr lang="en-US" altLang="ko-KR" sz="1600" dirty="0">
                <a:ea typeface="굴림" panose="020B0600000101010101" pitchFamily="50" charset="-127"/>
              </a:rPr>
              <a:t>Android app </a:t>
            </a:r>
            <a:r>
              <a:rPr lang="ko-KR" altLang="en-US" sz="1600" dirty="0">
                <a:ea typeface="굴림" panose="020B0600000101010101" pitchFamily="50" charset="-127"/>
              </a:rPr>
              <a:t>구현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굴림" panose="020B0600000101010101" pitchFamily="50" charset="-127"/>
              </a:rPr>
              <a:t>안드로이드 </a:t>
            </a:r>
            <a:r>
              <a:rPr lang="en-US" altLang="ko-KR" sz="1600" dirty="0">
                <a:ea typeface="굴림" panose="020B0600000101010101" pitchFamily="50" charset="-127"/>
              </a:rPr>
              <a:t>4.0</a:t>
            </a:r>
            <a:r>
              <a:rPr lang="ko-KR" altLang="en-US" sz="1600" dirty="0">
                <a:ea typeface="굴림" panose="020B0600000101010101" pitchFamily="50" charset="-127"/>
              </a:rPr>
              <a:t>부터 </a:t>
            </a:r>
            <a:r>
              <a:rPr lang="en-US" altLang="ko-KR" sz="1600" dirty="0">
                <a:ea typeface="굴림" panose="020B0600000101010101" pitchFamily="50" charset="-127"/>
              </a:rPr>
              <a:t>9.0</a:t>
            </a:r>
            <a:r>
              <a:rPr lang="ko-KR" altLang="en-US" sz="1600" dirty="0">
                <a:ea typeface="굴림" panose="020B0600000101010101" pitchFamily="50" charset="-127"/>
              </a:rPr>
              <a:t>버전까지 구현</a:t>
            </a:r>
            <a:r>
              <a:rPr lang="en-US" altLang="ko-KR" sz="1600" dirty="0">
                <a:ea typeface="굴림" panose="020B0600000101010101" pitchFamily="50" charset="-127"/>
              </a:rPr>
              <a:t>(</a:t>
            </a:r>
            <a:r>
              <a:rPr lang="ko-KR" altLang="en-US" sz="1600" dirty="0">
                <a:ea typeface="굴림" panose="020B0600000101010101" pitchFamily="50" charset="-127"/>
              </a:rPr>
              <a:t>최신버전</a:t>
            </a:r>
            <a:r>
              <a:rPr lang="en-US" altLang="ko-KR" sz="1600" dirty="0">
                <a:ea typeface="굴림" panose="020B0600000101010101" pitchFamily="50" charset="-127"/>
              </a:rPr>
              <a:t>)</a:t>
            </a:r>
            <a:endParaRPr lang="ko-KR" altLang="en-US" sz="1600" dirty="0"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굴림" panose="020B0600000101010101" pitchFamily="50" charset="-127"/>
              </a:rPr>
              <a:t>딥러닝 정보를 활용하여 </a:t>
            </a:r>
            <a:r>
              <a:rPr lang="en-US" altLang="ko-KR" sz="1600" dirty="0">
                <a:ea typeface="굴림" panose="020B0600000101010101" pitchFamily="50" charset="-127"/>
              </a:rPr>
              <a:t>App</a:t>
            </a:r>
            <a:r>
              <a:rPr lang="ko-KR" altLang="en-US" sz="1600" dirty="0">
                <a:ea typeface="굴림" panose="020B0600000101010101" pitchFamily="50" charset="-127"/>
              </a:rPr>
              <a:t>상에 </a:t>
            </a:r>
            <a:r>
              <a:rPr lang="en-US" altLang="ko-KR" sz="1600" dirty="0">
                <a:ea typeface="굴림" panose="020B0600000101010101" pitchFamily="50" charset="-127"/>
              </a:rPr>
              <a:t>UI </a:t>
            </a:r>
            <a:r>
              <a:rPr lang="ko-KR" altLang="en-US" sz="1600" dirty="0">
                <a:ea typeface="굴림" panose="020B0600000101010101" pitchFamily="50" charset="-127"/>
              </a:rPr>
              <a:t>표시 </a:t>
            </a:r>
            <a:endParaRPr lang="en-US" altLang="ko-KR" dirty="0"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굴림" panose="020B0600000101010101" pitchFamily="50" charset="-127"/>
              </a:rPr>
              <a:t>캡쳐 프로그램을 이용해 딥러닝 서버에 전달 </a:t>
            </a:r>
            <a:br>
              <a:rPr lang="en-US" altLang="ko-KR" sz="1600" dirty="0">
                <a:ea typeface="굴림" panose="020B0600000101010101" pitchFamily="50" charset="-127"/>
              </a:rPr>
            </a:br>
            <a:br>
              <a:rPr lang="en-US" altLang="ko-KR" sz="1600" dirty="0">
                <a:ea typeface="굴림" panose="020B0600000101010101" pitchFamily="50" charset="-127"/>
              </a:rPr>
            </a:br>
            <a:endParaRPr lang="en-US" altLang="ko-KR" sz="1600" dirty="0"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1800" dirty="0">
                <a:ea typeface="굴림" panose="020B0600000101010101" pitchFamily="50" charset="-127"/>
              </a:rPr>
              <a:t>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굴림" panose="020B0600000101010101" pitchFamily="50" charset="-127"/>
              </a:rPr>
              <a:t>캡처프로그램은</a:t>
            </a:r>
            <a:r>
              <a:rPr lang="ko-KR" altLang="en-US" sz="1600" dirty="0">
                <a:ea typeface="굴림" panose="020B0600000101010101" pitchFamily="50" charset="-127"/>
              </a:rPr>
              <a:t> </a:t>
            </a:r>
            <a:r>
              <a:rPr lang="en-US" altLang="ko-KR" sz="1600" dirty="0" err="1">
                <a:ea typeface="굴림" panose="020B0600000101010101" pitchFamily="50" charset="-127"/>
              </a:rPr>
              <a:t>greenshot</a:t>
            </a:r>
            <a:r>
              <a:rPr lang="en-US" altLang="ko-KR" sz="1600" dirty="0">
                <a:ea typeface="굴림" panose="020B0600000101010101" pitchFamily="50" charset="-127"/>
              </a:rPr>
              <a:t> opensource</a:t>
            </a:r>
            <a:r>
              <a:rPr lang="ko-KR" altLang="en-US" sz="1600" dirty="0">
                <a:ea typeface="굴림" panose="020B0600000101010101" pitchFamily="50" charset="-127"/>
              </a:rPr>
              <a:t>를 활용</a:t>
            </a:r>
            <a:endParaRPr lang="en-US" altLang="ko-KR" sz="1600" dirty="0">
              <a:ea typeface="굴림" panose="020B0600000101010101" pitchFamily="50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ea typeface="굴림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ea typeface="굴림" panose="020B0600000101010101" pitchFamily="50" charset="-127"/>
                <a:sym typeface="Wingdings" panose="05000000000000000000" pitchFamily="2" charset="2"/>
              </a:rPr>
              <a:t>캡처한 자료를 바로 </a:t>
            </a:r>
            <a:r>
              <a:rPr lang="ko-KR" altLang="en-US" sz="1600" dirty="0" err="1">
                <a:ea typeface="굴림" panose="020B0600000101010101" pitchFamily="50" charset="-127"/>
                <a:sym typeface="Wingdings" panose="05000000000000000000" pitchFamily="2" charset="2"/>
              </a:rPr>
              <a:t>보내줄수</a:t>
            </a:r>
            <a:r>
              <a:rPr lang="ko-KR" altLang="en-US" sz="1600" dirty="0">
                <a:ea typeface="굴림" panose="020B0600000101010101" pitchFamily="50" charset="-127"/>
                <a:sym typeface="Wingdings" panose="05000000000000000000" pitchFamily="2" charset="2"/>
              </a:rPr>
              <a:t> 있기 때문</a:t>
            </a:r>
            <a:r>
              <a:rPr lang="en-US" altLang="ko-KR" sz="16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1800" dirty="0">
                <a:ea typeface="굴림" panose="020B0600000101010101" pitchFamily="50" charset="-127"/>
              </a:rPr>
              <a:t>Server </a:t>
            </a:r>
            <a:r>
              <a:rPr lang="ko-KR" altLang="en-US" sz="1800" dirty="0">
                <a:ea typeface="굴림" panose="020B0600000101010101" pitchFamily="50" charset="-127"/>
              </a:rPr>
              <a:t>및 </a:t>
            </a:r>
            <a:r>
              <a:rPr lang="en-US" altLang="ko-KR" sz="1800" dirty="0">
                <a:ea typeface="굴림" panose="020B0600000101010101" pitchFamily="50" charset="-127"/>
              </a:rPr>
              <a:t>DB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굴림" panose="020B0600000101010101" pitchFamily="50" charset="-127"/>
              </a:rPr>
              <a:t>(Apache Tomcat)</a:t>
            </a:r>
            <a:r>
              <a:rPr lang="ko-KR" altLang="en-US" sz="1600" dirty="0">
                <a:ea typeface="굴림" panose="020B0600000101010101" pitchFamily="50" charset="-127"/>
              </a:rPr>
              <a:t>을 이용한 서버 구축</a:t>
            </a:r>
            <a:r>
              <a:rPr lang="en-US" altLang="ko-KR" sz="1600" dirty="0"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ea typeface="굴림" panose="020B0600000101010101" pitchFamily="50" charset="-127"/>
              </a:rPr>
              <a:t>및 </a:t>
            </a:r>
            <a:r>
              <a:rPr lang="en-US" altLang="ko-KR" sz="1600" dirty="0">
                <a:ea typeface="굴림" panose="020B0600000101010101" pitchFamily="50" charset="-127"/>
              </a:rPr>
              <a:t>MySQL</a:t>
            </a:r>
            <a:r>
              <a:rPr lang="ko-KR" altLang="en-US" sz="1600" dirty="0">
                <a:ea typeface="굴림" panose="020B0600000101010101" pitchFamily="50" charset="-127"/>
              </a:rPr>
              <a:t>을 이용한 </a:t>
            </a:r>
            <a:r>
              <a:rPr lang="en-US" altLang="ko-KR" sz="1600" dirty="0">
                <a:ea typeface="굴림" panose="020B0600000101010101" pitchFamily="50" charset="-127"/>
              </a:rPr>
              <a:t>DB </a:t>
            </a:r>
            <a:r>
              <a:rPr lang="ko-KR" altLang="en-US" sz="1600" dirty="0">
                <a:ea typeface="굴림" panose="020B0600000101010101" pitchFamily="50" charset="-127"/>
              </a:rPr>
              <a:t>구축</a:t>
            </a:r>
            <a:endParaRPr lang="en-US" altLang="ko-KR" sz="1600" dirty="0"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굴림" panose="020B0600000101010101" pitchFamily="50" charset="-127"/>
              </a:rPr>
              <a:t>딥러닝 서버를 구축하여 서버에 탑재</a:t>
            </a:r>
            <a:endParaRPr lang="en-US" altLang="ko-KR" sz="1600" dirty="0"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굴림" panose="020B0600000101010101" pitchFamily="50" charset="-127"/>
              </a:rPr>
              <a:t>케라스</a:t>
            </a:r>
            <a:endParaRPr lang="en-US" altLang="ko-KR" sz="1600" dirty="0"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94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573DDF56-9D69-41EE-9908-60865E4C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903114-6975-4B0A-8917-7969422CFAE2}"/>
              </a:ext>
            </a:extLst>
          </p:cNvPr>
          <p:cNvSpPr/>
          <p:nvPr/>
        </p:nvSpPr>
        <p:spPr>
          <a:xfrm>
            <a:off x="0" y="-6858000"/>
            <a:ext cx="12192000" cy="13716000"/>
          </a:xfrm>
          <a:prstGeom prst="rect">
            <a:avLst/>
          </a:prstGeom>
          <a:gradFill>
            <a:gsLst>
              <a:gs pos="0">
                <a:srgbClr val="A38975">
                  <a:alpha val="65000"/>
                </a:srgbClr>
              </a:gs>
              <a:gs pos="82000">
                <a:srgbClr val="9D806B">
                  <a:alpha val="8980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45FBFCC-8C83-4712-B3C0-8B1FB6A05D67}"/>
              </a:ext>
            </a:extLst>
          </p:cNvPr>
          <p:cNvSpPr/>
          <p:nvPr/>
        </p:nvSpPr>
        <p:spPr>
          <a:xfrm>
            <a:off x="0" y="5062613"/>
            <a:ext cx="12192000" cy="2930087"/>
          </a:xfrm>
          <a:custGeom>
            <a:avLst/>
            <a:gdLst>
              <a:gd name="connsiteX0" fmla="*/ 0 w 12192000"/>
              <a:gd name="connsiteY0" fmla="*/ 0 h 3933824"/>
              <a:gd name="connsiteX1" fmla="*/ 12192000 w 12192000"/>
              <a:gd name="connsiteY1" fmla="*/ 1889448 h 3933824"/>
              <a:gd name="connsiteX2" fmla="*/ 12192000 w 12192000"/>
              <a:gd name="connsiteY2" fmla="*/ 3933824 h 3933824"/>
              <a:gd name="connsiteX3" fmla="*/ 0 w 12192000"/>
              <a:gd name="connsiteY3" fmla="*/ 3933824 h 3933824"/>
              <a:gd name="connsiteX4" fmla="*/ 0 w 12192000"/>
              <a:gd name="connsiteY4" fmla="*/ 1889448 h 393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33824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D6BD1-16BC-40AD-9283-3C4C3F4A471B}"/>
              </a:ext>
            </a:extLst>
          </p:cNvPr>
          <p:cNvSpPr txBox="1"/>
          <p:nvPr/>
        </p:nvSpPr>
        <p:spPr>
          <a:xfrm>
            <a:off x="764626" y="714772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N D E X</a:t>
            </a:r>
            <a:endParaRPr lang="ko-KR" altLang="en-US" sz="4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F2691A-1F65-4A9C-A8BC-CB75434D9B91}"/>
              </a:ext>
            </a:extLst>
          </p:cNvPr>
          <p:cNvGrpSpPr/>
          <p:nvPr/>
        </p:nvGrpSpPr>
        <p:grpSpPr>
          <a:xfrm>
            <a:off x="764625" y="1896587"/>
            <a:ext cx="10697343" cy="353944"/>
            <a:chOff x="764625" y="1896587"/>
            <a:chExt cx="10697343" cy="353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114E0-CA42-4D46-AC1B-C7977C1EC0B2}"/>
                </a:ext>
              </a:extLst>
            </p:cNvPr>
            <p:cNvSpPr txBox="1"/>
            <p:nvPr/>
          </p:nvSpPr>
          <p:spPr>
            <a:xfrm>
              <a:off x="764625" y="1896588"/>
              <a:ext cx="192371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졸 업 연 구 개 요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5D8217-365F-42F4-8205-642C63DE5180}"/>
                </a:ext>
              </a:extLst>
            </p:cNvPr>
            <p:cNvSpPr txBox="1"/>
            <p:nvPr/>
          </p:nvSpPr>
          <p:spPr>
            <a:xfrm>
              <a:off x="3593493" y="1896588"/>
              <a:ext cx="23797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 </a:t>
              </a:r>
              <a:r>
                <a:rPr lang="ko-KR" altLang="en-US" sz="17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련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연 구  및  사 </a:t>
              </a:r>
              <a:r>
                <a:rPr lang="ko-KR" altLang="en-US" sz="17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76511D-408A-433A-B11B-9DCDDC15866D}"/>
                </a:ext>
              </a:extLst>
            </p:cNvPr>
            <p:cNvSpPr txBox="1"/>
            <p:nvPr/>
          </p:nvSpPr>
          <p:spPr>
            <a:xfrm>
              <a:off x="6285801" y="1896587"/>
              <a:ext cx="279211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 </a:t>
              </a:r>
              <a:r>
                <a:rPr lang="ko-KR" altLang="en-US" sz="17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템  수 행  시 나 리 오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82FDF2-EC26-4EE7-8256-C5B66C6658D8}"/>
                </a:ext>
              </a:extLst>
            </p:cNvPr>
            <p:cNvSpPr txBox="1"/>
            <p:nvPr/>
          </p:nvSpPr>
          <p:spPr>
            <a:xfrm>
              <a:off x="9377383" y="1896587"/>
              <a:ext cx="208458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 </a:t>
              </a:r>
              <a:r>
                <a:rPr lang="ko-KR" altLang="en-US" sz="17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템  구 성 도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7BECD6-B6D2-4A67-9846-3F8FA9AAA942}"/>
              </a:ext>
            </a:extLst>
          </p:cNvPr>
          <p:cNvGrpSpPr/>
          <p:nvPr/>
        </p:nvGrpSpPr>
        <p:grpSpPr>
          <a:xfrm>
            <a:off x="764625" y="3530301"/>
            <a:ext cx="11427375" cy="355716"/>
            <a:chOff x="764625" y="2604471"/>
            <a:chExt cx="11427375" cy="3557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C4594D-8B10-438B-AC81-B426F6242D39}"/>
                </a:ext>
              </a:extLst>
            </p:cNvPr>
            <p:cNvSpPr txBox="1"/>
            <p:nvPr/>
          </p:nvSpPr>
          <p:spPr>
            <a:xfrm>
              <a:off x="764625" y="2604472"/>
              <a:ext cx="276181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발 환 경  및  개 발 방 법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5850A9-EBB5-433B-B4FA-43E83DDCEAE6}"/>
                </a:ext>
              </a:extLst>
            </p:cNvPr>
            <p:cNvSpPr txBox="1"/>
            <p:nvPr/>
          </p:nvSpPr>
          <p:spPr>
            <a:xfrm>
              <a:off x="3611782" y="2604471"/>
              <a:ext cx="183438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 무  분 담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D94263-6190-4DB3-885C-DAF0B6178B47}"/>
                </a:ext>
              </a:extLst>
            </p:cNvPr>
            <p:cNvSpPr txBox="1"/>
            <p:nvPr/>
          </p:nvSpPr>
          <p:spPr>
            <a:xfrm>
              <a:off x="6285801" y="2604471"/>
              <a:ext cx="244367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졸 업 연 구  수 행 일 정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1E7850-762C-4509-BAEA-24716E3CEDE5}"/>
                </a:ext>
              </a:extLst>
            </p:cNvPr>
            <p:cNvSpPr txBox="1"/>
            <p:nvPr/>
          </p:nvSpPr>
          <p:spPr>
            <a:xfrm>
              <a:off x="9377382" y="2606244"/>
              <a:ext cx="281461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8. </a:t>
              </a:r>
              <a:r>
                <a:rPr lang="ko-KR" altLang="en-US" sz="17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 요 기 술  및  참 고 문 헌</a:t>
              </a:r>
              <a:endParaRPr lang="en-US" altLang="ko-KR" sz="17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81CD9D-B8D2-47D2-AE14-C058776F97A3}"/>
              </a:ext>
            </a:extLst>
          </p:cNvPr>
          <p:cNvGrpSpPr/>
          <p:nvPr/>
        </p:nvGrpSpPr>
        <p:grpSpPr>
          <a:xfrm>
            <a:off x="764625" y="2322591"/>
            <a:ext cx="1624245" cy="955213"/>
            <a:chOff x="764625" y="2322591"/>
            <a:chExt cx="1624245" cy="9552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322803-7FA2-45A3-98C1-4B2AA39D492C}"/>
                </a:ext>
              </a:extLst>
            </p:cNvPr>
            <p:cNvSpPr txBox="1"/>
            <p:nvPr/>
          </p:nvSpPr>
          <p:spPr>
            <a:xfrm>
              <a:off x="764626" y="2322591"/>
              <a:ext cx="162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개발 배경</a:t>
              </a:r>
              <a:endPara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072DC7-64FE-47A0-BD53-B9DD49C31988}"/>
                </a:ext>
              </a:extLst>
            </p:cNvPr>
            <p:cNvSpPr txBox="1"/>
            <p:nvPr/>
          </p:nvSpPr>
          <p:spPr>
            <a:xfrm>
              <a:off x="764626" y="2647192"/>
              <a:ext cx="162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개발 목표</a:t>
              </a:r>
              <a:endPara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7B6E1C-C34A-4A6D-AA72-0F5346411E48}"/>
                </a:ext>
              </a:extLst>
            </p:cNvPr>
            <p:cNvSpPr txBox="1"/>
            <p:nvPr/>
          </p:nvSpPr>
          <p:spPr>
            <a:xfrm>
              <a:off x="764625" y="2970027"/>
              <a:ext cx="162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개발 효과</a:t>
              </a:r>
              <a:endPara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7273F0-9605-4A2F-8E85-BCD0F4B5D2E0}"/>
              </a:ext>
            </a:extLst>
          </p:cNvPr>
          <p:cNvGrpSpPr/>
          <p:nvPr/>
        </p:nvGrpSpPr>
        <p:grpSpPr>
          <a:xfrm>
            <a:off x="3593493" y="2317601"/>
            <a:ext cx="2156331" cy="837853"/>
            <a:chOff x="764625" y="2322591"/>
            <a:chExt cx="1624245" cy="8378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723DF3-581E-4CDE-B6F1-7650105103A0}"/>
                </a:ext>
              </a:extLst>
            </p:cNvPr>
            <p:cNvSpPr txBox="1"/>
            <p:nvPr/>
          </p:nvSpPr>
          <p:spPr>
            <a:xfrm>
              <a:off x="764626" y="2322591"/>
              <a:ext cx="162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Yourcloset</a:t>
              </a:r>
              <a:endPara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6818C1-D712-41A3-99E2-359C9729A4A8}"/>
                </a:ext>
              </a:extLst>
            </p:cNvPr>
            <p:cNvSpPr txBox="1"/>
            <p:nvPr/>
          </p:nvSpPr>
          <p:spPr>
            <a:xfrm>
              <a:off x="764625" y="2637224"/>
              <a:ext cx="1624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패션 업계에서의 활용</a:t>
              </a:r>
              <a:endPara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2D511-3B23-4151-8106-9FE8A9DA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-1" y="830509"/>
            <a:ext cx="11353801" cy="51113"/>
          </a:xfrm>
          <a:prstGeom prst="rect">
            <a:avLst/>
          </a:prstGeom>
          <a:solidFill>
            <a:srgbClr val="00A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/>
          <a:srcRect t="16620"/>
          <a:stretch>
            <a:fillRect/>
          </a:stretch>
        </p:blipFill>
        <p:spPr>
          <a:xfrm>
            <a:off x="531039" y="6442753"/>
            <a:ext cx="1764485" cy="345834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fld id="{68F4D1ED-71AA-43FE-A333-2456A9CB3A5B}" type="slidenum">
              <a:rPr lang="en-US" altLang="en-US">
                <a:solidFill>
                  <a:schemeClr val="tx1"/>
                </a:solidFill>
              </a:rPr>
              <a:pPr lvl="0">
                <a:defRPr lang="ko-KR" altLang="en-US"/>
              </a:pPr>
              <a:t>20</a:t>
            </a:fld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357050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0059" y="224497"/>
            <a:ext cx="10144330" cy="57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Tmon몬소리 Black"/>
                <a:ea typeface="Tmon몬소리 Black"/>
              </a:rPr>
              <a:t>5. </a:t>
            </a:r>
            <a:r>
              <a:rPr lang="ko-KR" altLang="en-US" sz="3200">
                <a:latin typeface="Tmon몬소리 Black"/>
                <a:ea typeface="Tmon몬소리 Black"/>
              </a:rPr>
              <a:t>개발 환경 및 개발 방법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2024063" y="895351"/>
            <a:ext cx="9647767" cy="5249863"/>
          </a:xfrm>
        </p:spPr>
        <p:txBody>
          <a:bodyPr>
            <a:no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en-US" altLang="ko-KR">
                <a:ea typeface="굴림"/>
              </a:rPr>
              <a:t> </a:t>
            </a:r>
          </a:p>
          <a:p>
            <a:pPr>
              <a:spcBef>
                <a:spcPct val="46000"/>
              </a:spcBef>
              <a:buFont typeface="Wingdings"/>
              <a:buNone/>
              <a:defRPr lang="ko-KR" altLang="en-US"/>
            </a:pPr>
            <a:r>
              <a:rPr lang="en-US" altLang="ko-KR" b="1">
                <a:ea typeface="굴림"/>
              </a:rPr>
              <a:t>Application </a:t>
            </a:r>
            <a:r>
              <a:rPr lang="ko-KR" altLang="en-US" b="1">
                <a:ea typeface="굴림"/>
              </a:rPr>
              <a:t>개발 환경</a:t>
            </a:r>
            <a:endParaRPr lang="ko-KR" altLang="en-US">
              <a:ea typeface="굴림"/>
            </a:endParaRPr>
          </a:p>
          <a:p>
            <a:pPr lvl="1">
              <a:spcBef>
                <a:spcPct val="17000"/>
              </a:spcBef>
              <a:buFont typeface="Arial"/>
              <a:buChar char="•"/>
              <a:defRPr lang="ko-KR" altLang="en-US"/>
            </a:pPr>
            <a:endParaRPr lang="ko-KR" altLang="en-US">
              <a:ea typeface="굴림"/>
            </a:endParaRPr>
          </a:p>
          <a:p>
            <a:pPr lvl="4">
              <a:spcBef>
                <a:spcPct val="17000"/>
              </a:spcBef>
              <a:buFont typeface="Arial"/>
              <a:buChar char="•"/>
              <a:defRPr lang="ko-KR" altLang="en-US"/>
            </a:pPr>
            <a:r>
              <a:rPr lang="ko-KR" altLang="en-US">
                <a:ea typeface="굴림"/>
              </a:rPr>
              <a:t>기준 </a:t>
            </a:r>
            <a:r>
              <a:rPr lang="en-US" altLang="ko-KR">
                <a:ea typeface="굴림"/>
              </a:rPr>
              <a:t>OS : </a:t>
            </a:r>
            <a:r>
              <a:rPr lang="ko-KR" altLang="en-US">
                <a:ea typeface="굴림"/>
              </a:rPr>
              <a:t>아이스크림 샌드위치(4.0)</a:t>
            </a:r>
            <a:r>
              <a:rPr lang="ko-KR" altLang="en-US" sz="1600">
                <a:ea typeface="굴림"/>
              </a:rPr>
              <a:t> → 대부분의 스마트폰에서 사용 가능</a:t>
            </a:r>
            <a:endParaRPr lang="ko-KR" altLang="en-US">
              <a:ea typeface="굴림"/>
            </a:endParaRPr>
          </a:p>
          <a:p>
            <a:pPr lvl="4">
              <a:spcBef>
                <a:spcPct val="17000"/>
              </a:spcBef>
              <a:buFont typeface="Arial"/>
              <a:buChar char="•"/>
              <a:defRPr lang="ko-KR" altLang="en-US"/>
            </a:pPr>
            <a:r>
              <a:rPr lang="ko-KR" altLang="en-US">
                <a:ea typeface="굴림"/>
              </a:rPr>
              <a:t>시험 환경 : Galaxy Note 5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213386" y="5471583"/>
          <a:ext cx="7765227" cy="643890"/>
        </p:xfrm>
        <a:graphic>
          <a:graphicData uri="http://schemas.openxmlformats.org/drawingml/2006/table">
            <a:tbl>
              <a:tblPr firstRow="1" bandRow="1"/>
              <a:tblGrid>
                <a:gridCol w="193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5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/>
                        <a:t>JDK 13.0.1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개발 프로그램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Android Studio 3.5.2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8958" y="2343150"/>
            <a:ext cx="1428750" cy="10858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8829" y="2918191"/>
            <a:ext cx="5249007" cy="2333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-1" y="830509"/>
            <a:ext cx="11353801" cy="51113"/>
          </a:xfrm>
          <a:prstGeom prst="rect">
            <a:avLst/>
          </a:prstGeom>
          <a:solidFill>
            <a:srgbClr val="00A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/>
          <a:srcRect t="16620"/>
          <a:stretch>
            <a:fillRect/>
          </a:stretch>
        </p:blipFill>
        <p:spPr>
          <a:xfrm>
            <a:off x="531039" y="6442753"/>
            <a:ext cx="1764485" cy="345834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fld id="{68F4D1ED-71AA-43FE-A333-2456A9CB3A5B}" type="slidenum">
              <a:rPr lang="en-US" altLang="en-US">
                <a:solidFill>
                  <a:schemeClr val="tx1"/>
                </a:solidFill>
              </a:rPr>
              <a:pPr lvl="0">
                <a:defRPr lang="ko-KR" altLang="en-US"/>
              </a:pPr>
              <a:t>21</a:t>
            </a:fld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6357050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0059" y="224497"/>
            <a:ext cx="10144330" cy="57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Tmon몬소리 Black"/>
                <a:ea typeface="Tmon몬소리 Black"/>
              </a:rPr>
              <a:t>5. </a:t>
            </a:r>
            <a:r>
              <a:rPr lang="ko-KR" altLang="en-US" sz="3200">
                <a:latin typeface="Tmon몬소리 Black"/>
                <a:ea typeface="Tmon몬소리 Black"/>
              </a:rPr>
              <a:t>개발 환경 및 개발 방법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2024063" y="895351"/>
            <a:ext cx="9235017" cy="5249863"/>
          </a:xfrm>
        </p:spPr>
        <p:txBody>
          <a:bodyPr>
            <a:no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en-US" altLang="ko-KR">
                <a:ea typeface="굴림"/>
              </a:rPr>
              <a:t> </a:t>
            </a:r>
          </a:p>
          <a:p>
            <a:pPr>
              <a:spcBef>
                <a:spcPct val="30000"/>
              </a:spcBef>
              <a:buFont typeface="Wingdings"/>
              <a:buNone/>
              <a:defRPr lang="ko-KR" altLang="en-US"/>
            </a:pPr>
            <a:r>
              <a:rPr lang="ko-KR" altLang="en-US" b="1">
                <a:ea typeface="굴림"/>
              </a:rPr>
              <a:t>딥러닝 </a:t>
            </a:r>
            <a:r>
              <a:rPr lang="en-US" altLang="ko-KR" b="1">
                <a:ea typeface="굴림"/>
              </a:rPr>
              <a:t>Server</a:t>
            </a:r>
            <a:r>
              <a:rPr lang="ko-KR" altLang="en-US" b="1">
                <a:ea typeface="굴림"/>
              </a:rPr>
              <a:t> 개발 환경</a:t>
            </a:r>
            <a:endParaRPr lang="ko-KR" altLang="en-US">
              <a:ea typeface="굴림"/>
            </a:endParaRPr>
          </a:p>
          <a:p>
            <a:pPr>
              <a:spcBef>
                <a:spcPct val="30000"/>
              </a:spcBef>
              <a:buNone/>
              <a:defRPr lang="ko-KR" altLang="en-US"/>
            </a:pPr>
            <a:endParaRPr lang="en-US" altLang="ko-KR" sz="1800">
              <a:ea typeface="굴림"/>
            </a:endParaRPr>
          </a:p>
          <a:p>
            <a:pPr lvl="5">
              <a:spcBef>
                <a:spcPct val="30000"/>
              </a:spcBef>
              <a:defRPr lang="ko-KR" altLang="en-US"/>
            </a:pPr>
            <a:r>
              <a:rPr lang="ko-KR" altLang="en-US" sz="1800">
                <a:ea typeface="굴림"/>
              </a:rPr>
              <a:t>딥러닝 프로그램 구현 : </a:t>
            </a:r>
            <a:r>
              <a:rPr lang="en-US" altLang="ko-KR" sz="1800">
                <a:ea typeface="굴림"/>
              </a:rPr>
              <a:t>TensorFlow</a:t>
            </a:r>
            <a:r>
              <a:rPr lang="ko-KR" altLang="en-US" sz="1800">
                <a:ea typeface="굴림"/>
              </a:rPr>
              <a:t> 라이브러리</a:t>
            </a:r>
          </a:p>
          <a:p>
            <a:pPr lvl="5">
              <a:spcBef>
                <a:spcPct val="30000"/>
              </a:spcBef>
              <a:defRPr lang="ko-KR" altLang="en-US"/>
            </a:pPr>
            <a:r>
              <a:rPr lang="ko-KR" altLang="en-US" sz="1800">
                <a:ea typeface="굴림"/>
              </a:rPr>
              <a:t>서버 구현 : </a:t>
            </a:r>
            <a:r>
              <a:rPr lang="en-US" altLang="ko-KR" sz="1800">
                <a:ea typeface="굴림"/>
              </a:rPr>
              <a:t>Keras </a:t>
            </a:r>
            <a:r>
              <a:rPr lang="ko-KR" altLang="en-US" sz="1800">
                <a:ea typeface="굴림"/>
              </a:rPr>
              <a:t>라이브러리</a:t>
            </a:r>
          </a:p>
          <a:p>
            <a:pPr lvl="1">
              <a:spcBef>
                <a:spcPct val="17000"/>
              </a:spcBef>
              <a:buFont typeface="Arial"/>
              <a:buChar char="•"/>
              <a:defRPr lang="ko-KR" altLang="en-US"/>
            </a:pPr>
            <a:endParaRPr lang="en-US" altLang="ko-KR" sz="1800">
              <a:ea typeface="굴림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214000" y="5472000"/>
          <a:ext cx="7955999" cy="644400"/>
        </p:xfrm>
        <a:graphic>
          <a:graphicData uri="http://schemas.openxmlformats.org/drawingml/2006/table">
            <a:tbl>
              <a:tblPr firstRow="1" bandRow="1"/>
              <a:tblGrid>
                <a:gridCol w="198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/>
                        <a:t>Python 3.8.0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개발 프로그램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PyCharm 2019.3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36667" y="2063749"/>
            <a:ext cx="1365250" cy="13652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80166" y="2002847"/>
            <a:ext cx="1714500" cy="14261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erial view photography of group of people walking on gray and white pedestrian lane">
            <a:extLst>
              <a:ext uri="{FF2B5EF4-FFF2-40B4-BE49-F238E27FC236}">
                <a16:creationId xmlns:a16="http://schemas.microsoft.com/office/drawing/2014/main" id="{050BF80F-E4DB-4D97-B27F-3FB1146FE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8609E8-0845-482F-98A6-F0F153077DBB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58D297-F2A3-41D0-B29C-78C7CC31F8BF}"/>
              </a:ext>
            </a:extLst>
          </p:cNvPr>
          <p:cNvSpPr/>
          <p:nvPr/>
        </p:nvSpPr>
        <p:spPr>
          <a:xfrm>
            <a:off x="1239638" y="922188"/>
            <a:ext cx="4022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문화컨텐츠에</a:t>
            </a:r>
            <a:r>
              <a:rPr lang="ko-KR" altLang="en-US" sz="3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있어서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DDE78-30F8-468F-AA1D-1891F120945C}"/>
              </a:ext>
            </a:extLst>
          </p:cNvPr>
          <p:cNvSpPr/>
          <p:nvPr/>
        </p:nvSpPr>
        <p:spPr>
          <a:xfrm>
            <a:off x="1231902" y="3465777"/>
            <a:ext cx="5380934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독립출판은 문화의 한 분야로 다뤄지고 있습니다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독립서점시장이 급증하여 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곳을 넘었으며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독립출판 문화 활성화를 위해 국가에서 교육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재정적 지원을 제공하고 있습니다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한 독립출판물이 베스트셀러에 선정되면서 앞으로 독립출판 문화는 더욱 활성화 될 것으로 예상됩니다</a:t>
            </a:r>
            <a:r>
              <a:rPr lang="en-US" altLang="ko-KR" sz="1400" spc="-1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spc="-1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507E71-4C61-43B0-AB1C-9CF916C40BA1}"/>
              </a:ext>
            </a:extLst>
          </p:cNvPr>
          <p:cNvSpPr/>
          <p:nvPr/>
        </p:nvSpPr>
        <p:spPr>
          <a:xfrm>
            <a:off x="1239638" y="180162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독립출판시장은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09AB64-03D2-466D-BDB3-3DBBA1ABAF55}"/>
              </a:ext>
            </a:extLst>
          </p:cNvPr>
          <p:cNvSpPr/>
          <p:nvPr/>
        </p:nvSpPr>
        <p:spPr>
          <a:xfrm>
            <a:off x="1231901" y="2681068"/>
            <a:ext cx="4112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가능성입니다</a:t>
            </a:r>
            <a:r>
              <a:rPr lang="en-US" altLang="ko-KR" sz="3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64E20F-AFA6-4BB1-82DB-55A93D78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Person Holding White Ceramic Coffee Cup Leaning on Brown Wooden Table">
            <a:extLst>
              <a:ext uri="{FF2B5EF4-FFF2-40B4-BE49-F238E27FC236}">
                <a16:creationId xmlns:a16="http://schemas.microsoft.com/office/drawing/2014/main" id="{93207503-BC4B-48A7-A9F9-0BDE0BE0F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175577"/>
            <a:ext cx="12192000" cy="2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-2403"/>
            <a:ext cx="9626600" cy="635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4A69AB-FC6A-406A-B76C-E87E0F547693}"/>
              </a:ext>
            </a:extLst>
          </p:cNvPr>
          <p:cNvGrpSpPr/>
          <p:nvPr/>
        </p:nvGrpSpPr>
        <p:grpSpPr>
          <a:xfrm>
            <a:off x="1671438" y="379214"/>
            <a:ext cx="7724022" cy="1138773"/>
            <a:chOff x="5805288" y="3368159"/>
            <a:chExt cx="3995937" cy="11387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CC80CC-BDAD-4A17-AB01-AB304DFF43AD}"/>
                </a:ext>
              </a:extLst>
            </p:cNvPr>
            <p:cNvSpPr/>
            <p:nvPr/>
          </p:nvSpPr>
          <p:spPr>
            <a:xfrm>
              <a:off x="5805288" y="3368159"/>
              <a:ext cx="3995937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CNN, Convolution Neural Network</a:t>
              </a:r>
              <a:endPara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E43C2E-9139-47EE-A78F-871A901996C7}"/>
                </a:ext>
              </a:extLst>
            </p:cNvPr>
            <p:cNvSpPr/>
            <p:nvPr/>
          </p:nvSpPr>
          <p:spPr>
            <a:xfrm>
              <a:off x="5820924" y="3898244"/>
              <a:ext cx="8800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[ </a:t>
              </a:r>
              <a:r>
                <a:rPr lang="ko-KR" altLang="en-US" sz="20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합성곱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 신경망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]</a:t>
              </a:r>
              <a:endPara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765DF14-B5D9-4E9C-88DA-807892F7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662" y="1363751"/>
            <a:ext cx="8663011" cy="34267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2025C9-1DA9-45A4-967E-FDB9BE5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4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8B80061-619F-4742-9645-B20DFEA3DD05}"/>
              </a:ext>
            </a:extLst>
          </p:cNvPr>
          <p:cNvSpPr txBox="1"/>
          <p:nvPr/>
        </p:nvSpPr>
        <p:spPr>
          <a:xfrm>
            <a:off x="516083" y="848673"/>
            <a:ext cx="3073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D806B"/>
                </a:solidFill>
                <a:latin typeface="Rix고딕 R" panose="02020603020101020101" pitchFamily="18" charset="-127"/>
                <a:ea typeface="Rix고딕 R" panose="02020603020101020101" pitchFamily="18" charset="-127"/>
              </a:rPr>
              <a:t>연구 개발 배경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0EDDC0F-9DC0-40F7-AEDC-59F013EC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3272137" y="4239758"/>
            <a:ext cx="1664196" cy="1552028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C17A4-114F-42DA-BE17-C637DE55DFA7}"/>
              </a:ext>
            </a:extLst>
          </p:cNvPr>
          <p:cNvSpPr txBox="1"/>
          <p:nvPr/>
        </p:nvSpPr>
        <p:spPr>
          <a:xfrm>
            <a:off x="516083" y="1629164"/>
            <a:ext cx="6273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9D806B"/>
                </a:solidFill>
              </a:rPr>
              <a:t>① 패션 </a:t>
            </a:r>
            <a:r>
              <a:rPr lang="ko-KR" altLang="en-US" sz="2200" b="1" dirty="0">
                <a:solidFill>
                  <a:srgbClr val="9D806B"/>
                </a:solidFill>
                <a:ea typeface="맑은 고딕" panose="020B0503020000020004" pitchFamily="50" charset="-127"/>
              </a:rPr>
              <a:t>시장의 지속적인 성장</a:t>
            </a:r>
            <a:endParaRPr lang="en-US" altLang="ko-KR" sz="2200" b="1" dirty="0">
              <a:solidFill>
                <a:srgbClr val="9D806B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3E36A-A67E-47B1-A26F-F3C6FCEF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462" y="541161"/>
            <a:ext cx="6500155" cy="302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67685-1F15-4EE4-AEEE-CCF14139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87" y="3564489"/>
            <a:ext cx="6442530" cy="29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A2888C-7E25-4138-BA7C-89CFE2A282A6}"/>
              </a:ext>
            </a:extLst>
          </p:cNvPr>
          <p:cNvGrpSpPr/>
          <p:nvPr/>
        </p:nvGrpSpPr>
        <p:grpSpPr>
          <a:xfrm>
            <a:off x="516083" y="2289471"/>
            <a:ext cx="4755282" cy="1510702"/>
            <a:chOff x="516083" y="2289471"/>
            <a:chExt cx="4755282" cy="15107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63009F-6EA8-4CCC-B6C4-AD337FB919E2}"/>
                </a:ext>
              </a:extLst>
            </p:cNvPr>
            <p:cNvSpPr txBox="1"/>
            <p:nvPr/>
          </p:nvSpPr>
          <p:spPr>
            <a:xfrm>
              <a:off x="516083" y="2289471"/>
              <a:ext cx="4755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국내 온라인 시장은 지속적으로 성장 중</a:t>
              </a:r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BE82DF-C85A-4AB5-ABAA-AAF9A92AED19}"/>
                </a:ext>
              </a:extLst>
            </p:cNvPr>
            <p:cNvSpPr txBox="1"/>
            <p:nvPr/>
          </p:nvSpPr>
          <p:spPr>
            <a:xfrm>
              <a:off x="516083" y="2731664"/>
              <a:ext cx="47552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- 2019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년 의류산업은 </a:t>
              </a:r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2108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년보다 </a:t>
              </a:r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1.7% 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성장한    </a:t>
              </a:r>
              <a:endParaRPr lang="en-US" altLang="ko-KR" sz="1600" b="1" dirty="0">
                <a:solidFill>
                  <a:srgbClr val="9D806B"/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  43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조 규모에 달할 것으로 예측되고 있음</a:t>
              </a:r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391A38-D11C-4D8E-9F1A-E8841FC79B4A}"/>
                </a:ext>
              </a:extLst>
            </p:cNvPr>
            <p:cNvSpPr txBox="1"/>
            <p:nvPr/>
          </p:nvSpPr>
          <p:spPr>
            <a:xfrm>
              <a:off x="516083" y="3461619"/>
              <a:ext cx="4755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국내 뿐 아니라 세계적으로 패션 시장은 상승세</a:t>
              </a:r>
              <a:endParaRPr lang="en-US" altLang="ko-KR" sz="1600" b="1" dirty="0">
                <a:solidFill>
                  <a:srgbClr val="9D80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29CDA2-E756-4360-B8A9-2AD9DE08629D}"/>
              </a:ext>
            </a:extLst>
          </p:cNvPr>
          <p:cNvSpPr txBox="1"/>
          <p:nvPr/>
        </p:nvSpPr>
        <p:spPr>
          <a:xfrm>
            <a:off x="584663" y="6185652"/>
            <a:ext cx="4755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[1]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산업통상자원부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한국섬유산업연합회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pic>
        <p:nvPicPr>
          <p:cNvPr id="1030" name="Picture 6" descr="세계 패션 시장 규모에 대한 이미지 검색결과">
            <a:extLst>
              <a:ext uri="{FF2B5EF4-FFF2-40B4-BE49-F238E27FC236}">
                <a16:creationId xmlns:a16="http://schemas.microsoft.com/office/drawing/2014/main" id="{8DE9BBC3-A7BD-46D1-B83B-C5D6AF8F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4" y="4290383"/>
            <a:ext cx="2104467" cy="146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4974E4-B1AA-40ED-9726-41F302FE4178}"/>
              </a:ext>
            </a:extLst>
          </p:cNvPr>
          <p:cNvCxnSpPr>
            <a:cxnSpLocks/>
          </p:cNvCxnSpPr>
          <p:nvPr/>
        </p:nvCxnSpPr>
        <p:spPr>
          <a:xfrm>
            <a:off x="626864" y="2082911"/>
            <a:ext cx="40708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02E9F5-556B-4F03-88C6-F7DBA9C0BE6A}"/>
              </a:ext>
            </a:extLst>
          </p:cNvPr>
          <p:cNvSpPr txBox="1"/>
          <p:nvPr/>
        </p:nvSpPr>
        <p:spPr>
          <a:xfrm>
            <a:off x="584662" y="6428361"/>
            <a:ext cx="5781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[2]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한국섬유산업연합회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‘2107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년 한국패션시장 결산 및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2018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년 전망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’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자료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8E76D-E79C-4F82-8306-8B3ACF0EBB81}"/>
              </a:ext>
            </a:extLst>
          </p:cNvPr>
          <p:cNvSpPr txBox="1"/>
          <p:nvPr/>
        </p:nvSpPr>
        <p:spPr>
          <a:xfrm>
            <a:off x="5548087" y="1122745"/>
            <a:ext cx="36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[2]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0BD0B-9FF6-45CA-86A4-D29DCABAC3CC}"/>
              </a:ext>
            </a:extLst>
          </p:cNvPr>
          <p:cNvSpPr txBox="1"/>
          <p:nvPr/>
        </p:nvSpPr>
        <p:spPr>
          <a:xfrm>
            <a:off x="5548087" y="3630896"/>
            <a:ext cx="36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[2]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290382-2DE1-4179-B214-500370F58075}"/>
              </a:ext>
            </a:extLst>
          </p:cNvPr>
          <p:cNvSpPr/>
          <p:nvPr/>
        </p:nvSpPr>
        <p:spPr>
          <a:xfrm>
            <a:off x="584662" y="325984"/>
            <a:ext cx="279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맑은 고딕" panose="020B0503020000020004" pitchFamily="50" charset="-127"/>
              </a:rPr>
              <a:t>UNIT 1: 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맑은 고딕" panose="020B0503020000020004" pitchFamily="50" charset="-127"/>
              </a:rPr>
              <a:t>졸업 연구 개요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E009D8-844F-4DE0-829E-545E83D6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5548519"/>
            <a:ext cx="12192000" cy="1309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D74991-CC3B-48F5-90CC-C101EA637FF1}"/>
              </a:ext>
            </a:extLst>
          </p:cNvPr>
          <p:cNvSpPr txBox="1"/>
          <p:nvPr/>
        </p:nvSpPr>
        <p:spPr>
          <a:xfrm>
            <a:off x="1924034" y="5769042"/>
            <a:ext cx="8343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 시장의 성장과 사회적인 관심의 증가는 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 뿐 아니라 대부분의 세계 각지에서 전반적으로 공통적이게 나타나는 현대 사회의 흐름입니다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57E9C94C-8B6D-4A60-8F2B-601B609C47E5}"/>
              </a:ext>
            </a:extLst>
          </p:cNvPr>
          <p:cNvSpPr/>
          <p:nvPr/>
        </p:nvSpPr>
        <p:spPr>
          <a:xfrm rot="18900000">
            <a:off x="6035679" y="6525836"/>
            <a:ext cx="120644" cy="120644"/>
          </a:xfrm>
          <a:prstGeom prst="corner">
            <a:avLst>
              <a:gd name="adj1" fmla="val 19844"/>
              <a:gd name="adj2" fmla="val 198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47645-647C-44AB-9404-6837C26AADB5}"/>
              </a:ext>
            </a:extLst>
          </p:cNvPr>
          <p:cNvSpPr txBox="1"/>
          <p:nvPr/>
        </p:nvSpPr>
        <p:spPr>
          <a:xfrm>
            <a:off x="230333" y="872044"/>
            <a:ext cx="708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9D806B"/>
                </a:solidFill>
              </a:rPr>
              <a:t>② 패션 상품 이미지 데이터의 증가와 딥러닝 발달</a:t>
            </a:r>
            <a:endParaRPr lang="en-US" altLang="ko-KR" sz="2400" b="1" dirty="0">
              <a:solidFill>
                <a:srgbClr val="9D806B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5D544F-E144-458E-9732-51A52016FCA6}"/>
              </a:ext>
            </a:extLst>
          </p:cNvPr>
          <p:cNvGrpSpPr/>
          <p:nvPr/>
        </p:nvGrpSpPr>
        <p:grpSpPr>
          <a:xfrm>
            <a:off x="8709489" y="2209710"/>
            <a:ext cx="4286422" cy="1888851"/>
            <a:chOff x="516083" y="2079208"/>
            <a:chExt cx="4755282" cy="18888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64B2CE-FE3C-4BD6-B670-9B354FEB3B22}"/>
                </a:ext>
              </a:extLst>
            </p:cNvPr>
            <p:cNvSpPr txBox="1"/>
            <p:nvPr/>
          </p:nvSpPr>
          <p:spPr>
            <a:xfrm>
              <a:off x="516083" y="2079208"/>
              <a:ext cx="47552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패션 업계의 온라인 채널 강화 </a:t>
              </a:r>
              <a:endParaRPr lang="en-US" altLang="ko-KR" sz="1600" b="1" dirty="0">
                <a:solidFill>
                  <a:srgbClr val="9D806B"/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1600" b="1" dirty="0">
                  <a:solidFill>
                    <a:schemeClr val="accent1"/>
                  </a:solidFill>
                  <a:ea typeface="맑은 고딕" panose="020B0503020000020004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상품 이미지 데이터 증가</a:t>
              </a:r>
              <a:endParaRPr lang="en-US" altLang="ko-KR" sz="1600" b="1" dirty="0">
                <a:solidFill>
                  <a:schemeClr val="accent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3EAC53-38E4-452F-A8E1-61AA144CF434}"/>
                </a:ext>
              </a:extLst>
            </p:cNvPr>
            <p:cNvSpPr txBox="1"/>
            <p:nvPr/>
          </p:nvSpPr>
          <p:spPr>
            <a:xfrm>
              <a:off x="516083" y="3137062"/>
              <a:ext cx="4755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- </a:t>
              </a:r>
              <a:r>
                <a:rPr lang="ko-KR" altLang="en-US" sz="1600" b="1" dirty="0">
                  <a:solidFill>
                    <a:srgbClr val="9D806B"/>
                  </a:solidFill>
                  <a:ea typeface="맑은 고딕" panose="020B0503020000020004" pitchFamily="50" charset="-127"/>
                </a:rPr>
                <a:t>인공지능 및 딥 러닝의 발달 </a:t>
              </a:r>
              <a:endParaRPr lang="en-US" altLang="ko-KR" sz="1600" b="1" dirty="0">
                <a:solidFill>
                  <a:srgbClr val="9D806B"/>
                </a:solidFill>
                <a:ea typeface="맑은 고딕" panose="020B0503020000020004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ko-KR" altLang="en-US" sz="160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이미지 인식 정확도가 </a:t>
              </a:r>
              <a:endParaRPr lang="en-US" altLang="ko-KR" sz="1600" b="1" dirty="0">
                <a:solidFill>
                  <a:schemeClr val="accent1"/>
                </a:solidFill>
                <a:ea typeface="맑은 고딕" panose="020B0503020000020004" pitchFamily="50" charset="-127"/>
              </a:endParaRPr>
            </a:p>
            <a:p>
              <a:r>
                <a:rPr lang="ko-KR" altLang="en-US" sz="160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인간의 수준에 근접</a:t>
              </a:r>
              <a:endParaRPr lang="en-US" altLang="ko-KR" sz="1600" b="1" dirty="0">
                <a:solidFill>
                  <a:schemeClr val="accent1"/>
                </a:solidFill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837EF5-A8E4-424B-99C2-51822457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6" y="1410868"/>
            <a:ext cx="8446522" cy="390023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6BB6BED-027D-4B8B-93AA-EF8126E86EB3}"/>
              </a:ext>
            </a:extLst>
          </p:cNvPr>
          <p:cNvCxnSpPr>
            <a:cxnSpLocks/>
          </p:cNvCxnSpPr>
          <p:nvPr/>
        </p:nvCxnSpPr>
        <p:spPr>
          <a:xfrm>
            <a:off x="341114" y="1379229"/>
            <a:ext cx="75227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6B2783-70CE-4899-BE03-7ACB8D5E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449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1016000"/>
            <a:ext cx="9626600" cy="584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C29ADB-A131-4E20-AB03-62462BA97ACD}"/>
              </a:ext>
            </a:extLst>
          </p:cNvPr>
          <p:cNvSpPr/>
          <p:nvPr/>
        </p:nvSpPr>
        <p:spPr>
          <a:xfrm>
            <a:off x="1206500" y="575049"/>
            <a:ext cx="279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맑은 고딕" panose="020B0503020000020004" pitchFamily="50" charset="-127"/>
              </a:rPr>
              <a:t>연구 개발 목표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AB0066-50A6-4B58-B3DE-AA48C96953FE}"/>
              </a:ext>
            </a:extLst>
          </p:cNvPr>
          <p:cNvSpPr/>
          <p:nvPr/>
        </p:nvSpPr>
        <p:spPr>
          <a:xfrm>
            <a:off x="8997455" y="711885"/>
            <a:ext cx="1988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YU LOOKIE PROJECT . FIRST</a:t>
            </a:r>
            <a:endParaRPr lang="ko-KR" altLang="en-US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2E9E8-9125-4757-ABEF-B47BE3A4D68D}"/>
              </a:ext>
            </a:extLst>
          </p:cNvPr>
          <p:cNvGrpSpPr/>
          <p:nvPr/>
        </p:nvGrpSpPr>
        <p:grpSpPr>
          <a:xfrm>
            <a:off x="1831458" y="1444154"/>
            <a:ext cx="6054469" cy="956790"/>
            <a:chOff x="5805288" y="3333869"/>
            <a:chExt cx="6054469" cy="95679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7E65DF-75A9-487D-9F5D-85C4EFF84924}"/>
                </a:ext>
              </a:extLst>
            </p:cNvPr>
            <p:cNvSpPr/>
            <p:nvPr/>
          </p:nvSpPr>
          <p:spPr>
            <a:xfrm>
              <a:off x="5805288" y="3333869"/>
              <a:ext cx="45608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의류 관리의 불편함 해소 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R" panose="02020603020101020101" pitchFamily="18" charset="-127"/>
                <a:ea typeface="Rix고딕 R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CE611D-2C38-48CF-A8DD-2EC47A1A8A3B}"/>
                </a:ext>
              </a:extLst>
            </p:cNvPr>
            <p:cNvSpPr/>
            <p:nvPr/>
          </p:nvSpPr>
          <p:spPr>
            <a:xfrm>
              <a:off x="5820924" y="3898244"/>
              <a:ext cx="6038833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 </a:t>
              </a:r>
              <a:r>
                <a:rPr lang="ko-KR" altLang="en-US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소유한 모든 의류를 통합적으로 관리할 수 있는 시스템 </a:t>
              </a:r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EFBEB1-990F-4A9C-9A08-62BFB94BA0D4}"/>
              </a:ext>
            </a:extLst>
          </p:cNvPr>
          <p:cNvSpPr/>
          <p:nvPr/>
        </p:nvSpPr>
        <p:spPr>
          <a:xfrm>
            <a:off x="5881459" y="4932428"/>
            <a:ext cx="4469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 리 한  조 회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따른 의류 검색</a:t>
            </a:r>
            <a:endParaRPr lang="en-US" altLang="ko-KR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실내, 사진, 냉장고, 주방이(가) 표시된 사진&#10;&#10;자동 생성된 설명">
            <a:extLst>
              <a:ext uri="{FF2B5EF4-FFF2-40B4-BE49-F238E27FC236}">
                <a16:creationId xmlns:a16="http://schemas.microsoft.com/office/drawing/2014/main" id="{37120A15-D373-42B0-BF5A-5D957A12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 b="5421"/>
          <a:stretch/>
        </p:blipFill>
        <p:spPr>
          <a:xfrm>
            <a:off x="1723183" y="2682691"/>
            <a:ext cx="3986827" cy="340460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E9E370-83FF-41C4-B044-D2D2DC915638}"/>
              </a:ext>
            </a:extLst>
          </p:cNvPr>
          <p:cNvSpPr/>
          <p:nvPr/>
        </p:nvSpPr>
        <p:spPr>
          <a:xfrm>
            <a:off x="5921801" y="3043923"/>
            <a:ext cx="4169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보유한 옷을 한눈에 파악하는 스마트 옷장</a:t>
            </a:r>
            <a:endParaRPr lang="en-US" altLang="ko-KR" b="1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410AC-C34E-45CF-8184-D4E75DFD5083}"/>
              </a:ext>
            </a:extLst>
          </p:cNvPr>
          <p:cNvSpPr/>
          <p:nvPr/>
        </p:nvSpPr>
        <p:spPr>
          <a:xfrm>
            <a:off x="6543724" y="3741812"/>
            <a:ext cx="444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편 리 한  추 가 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테두리 제거 기능</a:t>
            </a:r>
            <a:endParaRPr lang="en-US" altLang="ko-KR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2631DE-4D61-4262-8165-A87E4ED35C1B}"/>
              </a:ext>
            </a:extLst>
          </p:cNvPr>
          <p:cNvSpPr/>
          <p:nvPr/>
        </p:nvSpPr>
        <p:spPr>
          <a:xfrm>
            <a:off x="6169855" y="4335506"/>
            <a:ext cx="416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 성 별  분 류</a:t>
            </a:r>
            <a:r>
              <a:rPr lang="en-US" altLang="ko-KR" sz="2400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보관장소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AEA012-468F-436C-9C10-22E6EE545A75}"/>
              </a:ext>
            </a:extLst>
          </p:cNvPr>
          <p:cNvCxnSpPr>
            <a:cxnSpLocks/>
          </p:cNvCxnSpPr>
          <p:nvPr/>
        </p:nvCxnSpPr>
        <p:spPr>
          <a:xfrm flipV="1">
            <a:off x="1912898" y="2515527"/>
            <a:ext cx="609367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EF1F57D-9792-4373-B07F-A14AEF5EBB0F}"/>
              </a:ext>
            </a:extLst>
          </p:cNvPr>
          <p:cNvGrpSpPr/>
          <p:nvPr/>
        </p:nvGrpSpPr>
        <p:grpSpPr>
          <a:xfrm>
            <a:off x="1445685" y="6181729"/>
            <a:ext cx="2415587" cy="4097890"/>
            <a:chOff x="9925514" y="4205147"/>
            <a:chExt cx="1217201" cy="2064905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5609A57-65E5-486C-9ADA-2DF5A643D768}"/>
                </a:ext>
              </a:extLst>
            </p:cNvPr>
            <p:cNvSpPr/>
            <p:nvPr/>
          </p:nvSpPr>
          <p:spPr>
            <a:xfrm flipH="1">
              <a:off x="9925514" y="4205147"/>
              <a:ext cx="1217201" cy="2064905"/>
            </a:xfrm>
            <a:prstGeom prst="roundRect">
              <a:avLst/>
            </a:prstGeom>
            <a:solidFill>
              <a:schemeClr val="tx1">
                <a:lumMod val="90000"/>
                <a:lumOff val="10000"/>
                <a:alpha val="3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E56FD4B-6CC5-4BC0-B2B0-4DCD105FFC42}"/>
                </a:ext>
              </a:extLst>
            </p:cNvPr>
            <p:cNvGrpSpPr/>
            <p:nvPr/>
          </p:nvGrpSpPr>
          <p:grpSpPr>
            <a:xfrm>
              <a:off x="10078650" y="4437781"/>
              <a:ext cx="817346" cy="1469445"/>
              <a:chOff x="9266420" y="4437781"/>
              <a:chExt cx="817346" cy="146944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7C9A6FC-4CA6-4324-ABDD-DB982DE55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4437781"/>
                <a:ext cx="817346" cy="373562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7DD067D-323F-4040-B09F-EBFC7CDBC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5410699"/>
                <a:ext cx="817346" cy="49652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1A1F28B-807C-433D-B96A-1A98A278C1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4792292"/>
                <a:ext cx="817346" cy="636357"/>
              </a:xfrm>
              <a:prstGeom prst="rect">
                <a:avLst/>
              </a:prstGeom>
            </p:spPr>
          </p:pic>
        </p:grp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590D7FEA-AD51-4BE8-9802-D6995F87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38367" y="4225892"/>
              <a:ext cx="897913" cy="1875341"/>
            </a:xfrm>
            <a:prstGeom prst="rect">
              <a:avLst/>
            </a:prstGeom>
          </p:spPr>
        </p:pic>
      </p:grpSp>
      <p:pic>
        <p:nvPicPr>
          <p:cNvPr id="54" name="그림 53" descr="사람, 도로, 실외, 건물이(가) 표시된 사진&#10;&#10;자동 생성된 설명">
            <a:extLst>
              <a:ext uri="{FF2B5EF4-FFF2-40B4-BE49-F238E27FC236}">
                <a16:creationId xmlns:a16="http://schemas.microsoft.com/office/drawing/2014/main" id="{6F97F313-E4F5-4A31-BFD4-CFA33EA36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40" y="6676332"/>
            <a:ext cx="1615883" cy="28232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0A51AD-4F76-49FF-A785-37DF6C4A4BBD}"/>
              </a:ext>
            </a:extLst>
          </p:cNvPr>
          <p:cNvSpPr/>
          <p:nvPr/>
        </p:nvSpPr>
        <p:spPr>
          <a:xfrm>
            <a:off x="5647957" y="5518636"/>
            <a:ext cx="4469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옷 장 공 유 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연인과 정보를 공유</a:t>
            </a:r>
            <a:endParaRPr lang="en-US" altLang="ko-KR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588A4-D5C3-48D5-8327-C80A59AD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1625"/>
            <a:ext cx="9626600" cy="685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99FFAE-39C7-4AE4-A6DF-E4225BCF272F}"/>
              </a:ext>
            </a:extLst>
          </p:cNvPr>
          <p:cNvGrpSpPr/>
          <p:nvPr/>
        </p:nvGrpSpPr>
        <p:grpSpPr>
          <a:xfrm>
            <a:off x="5055235" y="568407"/>
            <a:ext cx="5518321" cy="982347"/>
            <a:chOff x="6425256" y="3308312"/>
            <a:chExt cx="5518321" cy="9823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0207E69-62B5-4C32-9BEB-4E77D5B2DFC3}"/>
                </a:ext>
              </a:extLst>
            </p:cNvPr>
            <p:cNvSpPr/>
            <p:nvPr/>
          </p:nvSpPr>
          <p:spPr>
            <a:xfrm>
              <a:off x="8674733" y="3308312"/>
              <a:ext cx="32688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3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삶의 편의성 증대 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R" panose="02020603020101020101" pitchFamily="18" charset="-127"/>
                <a:ea typeface="Rix고딕 R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A1212A-E087-45D6-B65A-B1473E4DAAE5}"/>
                </a:ext>
              </a:extLst>
            </p:cNvPr>
            <p:cNvSpPr/>
            <p:nvPr/>
          </p:nvSpPr>
          <p:spPr>
            <a:xfrm>
              <a:off x="6425256" y="3898244"/>
              <a:ext cx="5434501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 </a:t>
              </a:r>
              <a:r>
                <a:rPr lang="ko-KR" altLang="en-US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 러닝 기술을 접목시켜 실용적인 기능들을 제공</a:t>
              </a:r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631351-C01F-4C9B-9057-E321C9F5AA76}"/>
              </a:ext>
            </a:extLst>
          </p:cNvPr>
          <p:cNvCxnSpPr>
            <a:cxnSpLocks/>
          </p:cNvCxnSpPr>
          <p:nvPr/>
        </p:nvCxnSpPr>
        <p:spPr>
          <a:xfrm flipV="1">
            <a:off x="4516707" y="1665337"/>
            <a:ext cx="5973029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1CCB85D-0CEA-436C-9F47-EDF342812178}"/>
              </a:ext>
            </a:extLst>
          </p:cNvPr>
          <p:cNvGrpSpPr/>
          <p:nvPr/>
        </p:nvGrpSpPr>
        <p:grpSpPr>
          <a:xfrm>
            <a:off x="1446866" y="-679923"/>
            <a:ext cx="2415587" cy="4097890"/>
            <a:chOff x="9925514" y="4205147"/>
            <a:chExt cx="1217201" cy="206490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40EC574-882F-4F2A-84F4-B082C0CC4154}"/>
                </a:ext>
              </a:extLst>
            </p:cNvPr>
            <p:cNvSpPr/>
            <p:nvPr/>
          </p:nvSpPr>
          <p:spPr>
            <a:xfrm flipH="1">
              <a:off x="9925514" y="4205147"/>
              <a:ext cx="1217201" cy="2064905"/>
            </a:xfrm>
            <a:prstGeom prst="roundRect">
              <a:avLst/>
            </a:prstGeom>
            <a:solidFill>
              <a:schemeClr val="tx1">
                <a:lumMod val="90000"/>
                <a:lumOff val="10000"/>
                <a:alpha val="3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FC4BCBE-875C-4346-AFB4-7CB726CC019E}"/>
                </a:ext>
              </a:extLst>
            </p:cNvPr>
            <p:cNvGrpSpPr/>
            <p:nvPr/>
          </p:nvGrpSpPr>
          <p:grpSpPr>
            <a:xfrm>
              <a:off x="10078650" y="4437781"/>
              <a:ext cx="817346" cy="1469445"/>
              <a:chOff x="9266420" y="4437781"/>
              <a:chExt cx="817346" cy="1469445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FD416B8-A3E2-4597-961E-575B583EA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4437781"/>
                <a:ext cx="817346" cy="373562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65C0658-46E7-4C64-BF57-A5F091BC29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5410699"/>
                <a:ext cx="817346" cy="49652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9578771-5B88-4205-AD3F-6CE4EBA0B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66420" y="4792292"/>
                <a:ext cx="817346" cy="636357"/>
              </a:xfrm>
              <a:prstGeom prst="rect">
                <a:avLst/>
              </a:prstGeom>
            </p:spPr>
          </p:pic>
        </p:grp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AA67784E-8788-4A65-A808-0A918A7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8367" y="4225892"/>
              <a:ext cx="897913" cy="1875341"/>
            </a:xfrm>
            <a:prstGeom prst="rect">
              <a:avLst/>
            </a:prstGeom>
          </p:spPr>
        </p:pic>
      </p:grpSp>
      <p:pic>
        <p:nvPicPr>
          <p:cNvPr id="4" name="Picture 2" descr="모바일 옷쇼핑 이미지 검색결과&quot;">
            <a:extLst>
              <a:ext uri="{FF2B5EF4-FFF2-40B4-BE49-F238E27FC236}">
                <a16:creationId xmlns:a16="http://schemas.microsoft.com/office/drawing/2014/main" id="{68B66EB4-3362-4357-BA6E-C7309528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70" y="3704915"/>
            <a:ext cx="3458966" cy="230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모바일 옷쇼핑 이미지 검색결과&quot;">
            <a:extLst>
              <a:ext uri="{FF2B5EF4-FFF2-40B4-BE49-F238E27FC236}">
                <a16:creationId xmlns:a16="http://schemas.microsoft.com/office/drawing/2014/main" id="{7E636D36-9B94-4342-9148-4C29920A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538" y="2167508"/>
            <a:ext cx="3025203" cy="17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사람, 도로, 실외, 건물이(가) 표시된 사진&#10;&#10;자동 생성된 설명">
            <a:extLst>
              <a:ext uri="{FF2B5EF4-FFF2-40B4-BE49-F238E27FC236}">
                <a16:creationId xmlns:a16="http://schemas.microsoft.com/office/drawing/2014/main" id="{148EF913-FB69-4E7F-BB20-BAF043F67E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34" y="-188101"/>
            <a:ext cx="1617759" cy="28265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FA9189-EC4E-4B83-8270-98C4FCA181E7}"/>
              </a:ext>
            </a:extLst>
          </p:cNvPr>
          <p:cNvSpPr/>
          <p:nvPr/>
        </p:nvSpPr>
        <p:spPr>
          <a:xfrm>
            <a:off x="7821468" y="3173854"/>
            <a:ext cx="2560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하나로 편리하게</a:t>
            </a:r>
            <a:endParaRPr lang="en-US" altLang="ko-KR" sz="2000" b="1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F51AE6-A55E-4910-9198-485BB5D20088}"/>
              </a:ext>
            </a:extLst>
          </p:cNvPr>
          <p:cNvSpPr/>
          <p:nvPr/>
        </p:nvSpPr>
        <p:spPr>
          <a:xfrm>
            <a:off x="5939946" y="5370466"/>
            <a:ext cx="4442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매치를 통한 </a:t>
            </a:r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 디  저 장</a:t>
            </a:r>
            <a:endParaRPr lang="en-US" altLang="ko-KR" b="1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1C5E5A-F26D-4519-A4C0-C22A054F3F3D}"/>
              </a:ext>
            </a:extLst>
          </p:cNvPr>
          <p:cNvSpPr/>
          <p:nvPr/>
        </p:nvSpPr>
        <p:spPr>
          <a:xfrm>
            <a:off x="5756997" y="4184406"/>
            <a:ext cx="4625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중 화면 캡처로 </a:t>
            </a:r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 사  의 류  조 회</a:t>
            </a:r>
            <a:endParaRPr lang="en-US" altLang="ko-KR" b="1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7D7061-8225-4B75-B82A-8CC955A041ED}"/>
              </a:ext>
            </a:extLst>
          </p:cNvPr>
          <p:cNvSpPr/>
          <p:nvPr/>
        </p:nvSpPr>
        <p:spPr>
          <a:xfrm>
            <a:off x="4889191" y="4777436"/>
            <a:ext cx="5493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옷들과 어울릴까</a:t>
            </a:r>
            <a:r>
              <a: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 천  의 류  조 회   </a:t>
            </a:r>
            <a:endParaRPr lang="en-US" altLang="ko-KR" b="1" i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8CF4C-5A84-438A-80D4-467CD055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Person Holding White Ceramic Coffee Cup Leaning on Brown Wooden Table">
            <a:extLst>
              <a:ext uri="{FF2B5EF4-FFF2-40B4-BE49-F238E27FC236}">
                <a16:creationId xmlns:a16="http://schemas.microsoft.com/office/drawing/2014/main" id="{93207503-BC4B-48A7-A9F9-0BDE0BE0F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175577"/>
            <a:ext cx="12192000" cy="2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-9526"/>
            <a:ext cx="9626600" cy="630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B3C123-6146-4A7B-8316-41BA780774AF}"/>
              </a:ext>
            </a:extLst>
          </p:cNvPr>
          <p:cNvGrpSpPr/>
          <p:nvPr/>
        </p:nvGrpSpPr>
        <p:grpSpPr>
          <a:xfrm>
            <a:off x="3201823" y="393300"/>
            <a:ext cx="5896166" cy="1044322"/>
            <a:chOff x="6113473" y="3246337"/>
            <a:chExt cx="5896166" cy="104432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3170E3-6348-4B69-96AD-B2D7F826E25D}"/>
                </a:ext>
              </a:extLst>
            </p:cNvPr>
            <p:cNvSpPr/>
            <p:nvPr/>
          </p:nvSpPr>
          <p:spPr>
            <a:xfrm>
              <a:off x="7340366" y="3246337"/>
              <a:ext cx="33345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R" panose="02020603020101020101" pitchFamily="18" charset="-127"/>
                  <a:ea typeface="Rix고딕 R" panose="02020603020101020101" pitchFamily="18" charset="-127"/>
                </a:rPr>
                <a:t>새로운 가치 창출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3BB4610-F980-44E1-81B7-6B3C8E028ED1}"/>
                </a:ext>
              </a:extLst>
            </p:cNvPr>
            <p:cNvSpPr/>
            <p:nvPr/>
          </p:nvSpPr>
          <p:spPr>
            <a:xfrm>
              <a:off x="6113473" y="3898244"/>
              <a:ext cx="5896166" cy="39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사용자의 데이터를 종합</a:t>
              </a:r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분석하여 시장의 흐름 파악</a:t>
              </a:r>
              <a:r>
                <a:rPr lang="en-US" altLang="ko-KR" sz="19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endParaRPr lang="ko-KR" altLang="en-US" sz="195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195C2-BFCE-4E5C-B6C8-1DA4128C5B7A}"/>
              </a:ext>
            </a:extLst>
          </p:cNvPr>
          <p:cNvGrpSpPr/>
          <p:nvPr/>
        </p:nvGrpSpPr>
        <p:grpSpPr>
          <a:xfrm>
            <a:off x="2781321" y="3935041"/>
            <a:ext cx="6629356" cy="1913079"/>
            <a:chOff x="6365803" y="3231642"/>
            <a:chExt cx="4208828" cy="191307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0AC692-5779-4374-80C1-D49D86AC6E95}"/>
                </a:ext>
              </a:extLst>
            </p:cNvPr>
            <p:cNvSpPr/>
            <p:nvPr/>
          </p:nvSpPr>
          <p:spPr>
            <a:xfrm>
              <a:off x="6365803" y="4683056"/>
              <a:ext cx="41695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옷장들의 의류사진 공유 </a:t>
              </a:r>
              <a:r>
                <a:rPr lang="ko-KR" altLang="en-US" sz="2400" b="1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보 편 적 인  패 션  정 보</a:t>
              </a:r>
              <a:endPara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60332A-BFBE-4BFD-A485-1BE9C16D5BE0}"/>
                </a:ext>
              </a:extLst>
            </p:cNvPr>
            <p:cNvSpPr/>
            <p:nvPr/>
          </p:nvSpPr>
          <p:spPr>
            <a:xfrm>
              <a:off x="6385442" y="3231642"/>
              <a:ext cx="4169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기존정보를  활용하여 의미 있는 데이터 생성 </a:t>
              </a:r>
              <a:endParaRPr lang="en-US" altLang="ko-KR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6EEEFA2-6F7B-426C-B9D2-65DD828F9D46}"/>
                </a:ext>
              </a:extLst>
            </p:cNvPr>
            <p:cNvSpPr/>
            <p:nvPr/>
          </p:nvSpPr>
          <p:spPr>
            <a:xfrm>
              <a:off x="6365804" y="3698795"/>
              <a:ext cx="4169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보편적으로 어떤 옷을 많이 가지고 있나</a:t>
              </a:r>
              <a:r>
                <a:rPr lang="en-US" altLang="ko-KR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 </a:t>
              </a:r>
              <a:r>
                <a:rPr lang="ko-KR" altLang="en-US" sz="2400" b="1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기 본 템  분 석</a:t>
              </a:r>
              <a:r>
                <a:rPr lang="en-US" altLang="ko-KR" sz="2400" b="1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E63EC1-339E-4552-AD18-D610CB51DE72}"/>
                </a:ext>
              </a:extLst>
            </p:cNvPr>
            <p:cNvSpPr/>
            <p:nvPr/>
          </p:nvSpPr>
          <p:spPr>
            <a:xfrm>
              <a:off x="6405081" y="4187044"/>
              <a:ext cx="41695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많이 추가된 옷은</a:t>
              </a:r>
              <a:r>
                <a:rPr lang="en-US" altLang="ko-KR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 </a:t>
              </a:r>
              <a:r>
                <a:rPr lang="ko-KR" altLang="en-US" sz="2400" b="1" i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유 행  분 석</a:t>
              </a:r>
              <a:endParaRPr lang="en-US" altLang="ko-KR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20B058-8B1B-4C83-B9D5-A620405E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94" y="1621652"/>
            <a:ext cx="2560320" cy="201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usiness, finance, graph, news, newspaper, press, stock icon">
            <a:extLst>
              <a:ext uri="{FF2B5EF4-FFF2-40B4-BE49-F238E27FC236}">
                <a16:creationId xmlns:a16="http://schemas.microsoft.com/office/drawing/2014/main" id="{97D51D99-914A-40AE-8E9D-67DA7D9E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64" y="1700750"/>
            <a:ext cx="2356170" cy="19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AB95B-C621-4357-B905-E74598F8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7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Person Holding White Ceramic Coffee Cup Leaning on Brown Wooden Table">
            <a:extLst>
              <a:ext uri="{FF2B5EF4-FFF2-40B4-BE49-F238E27FC236}">
                <a16:creationId xmlns:a16="http://schemas.microsoft.com/office/drawing/2014/main" id="{0C6FB46F-3B99-4F70-8C34-88BA1B49E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D25FD49-5E58-48AB-B7F3-90FC81AE8D07}"/>
              </a:ext>
            </a:extLst>
          </p:cNvPr>
          <p:cNvSpPr/>
          <p:nvPr/>
        </p:nvSpPr>
        <p:spPr>
          <a:xfrm>
            <a:off x="0" y="3512008"/>
            <a:ext cx="12192000" cy="3026247"/>
          </a:xfrm>
          <a:custGeom>
            <a:avLst/>
            <a:gdLst>
              <a:gd name="connsiteX0" fmla="*/ 0 w 12192000"/>
              <a:gd name="connsiteY0" fmla="*/ 0 h 3933824"/>
              <a:gd name="connsiteX1" fmla="*/ 12192000 w 12192000"/>
              <a:gd name="connsiteY1" fmla="*/ 1889448 h 3933824"/>
              <a:gd name="connsiteX2" fmla="*/ 12192000 w 12192000"/>
              <a:gd name="connsiteY2" fmla="*/ 3933824 h 3933824"/>
              <a:gd name="connsiteX3" fmla="*/ 0 w 12192000"/>
              <a:gd name="connsiteY3" fmla="*/ 3933824 h 3933824"/>
              <a:gd name="connsiteX4" fmla="*/ 0 w 12192000"/>
              <a:gd name="connsiteY4" fmla="*/ 1889448 h 393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933824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29CE06-2C3C-4000-A517-89BF76E82A21}"/>
              </a:ext>
            </a:extLst>
          </p:cNvPr>
          <p:cNvSpPr/>
          <p:nvPr/>
        </p:nvSpPr>
        <p:spPr>
          <a:xfrm>
            <a:off x="1671438" y="849858"/>
            <a:ext cx="307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R" panose="02020603020101020101" pitchFamily="18" charset="-127"/>
                <a:ea typeface="Rix고딕 R" panose="02020603020101020101" pitchFamily="18" charset="-127"/>
              </a:rPr>
              <a:t>연구 개발 효과</a:t>
            </a:r>
            <a:endParaRPr lang="ko-KR" altLang="en-US" sz="4000" dirty="0">
              <a:solidFill>
                <a:schemeClr val="bg1"/>
              </a:solidFill>
              <a:latin typeface="Rix고딕 R" panose="02020603020101020101" pitchFamily="18" charset="-127"/>
              <a:ea typeface="Rix고딕 R" panose="0202060302010102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414A4F3-9CB1-4CA5-B908-F08F860B618F}"/>
              </a:ext>
            </a:extLst>
          </p:cNvPr>
          <p:cNvCxnSpPr>
            <a:cxnSpLocks/>
          </p:cNvCxnSpPr>
          <p:nvPr/>
        </p:nvCxnSpPr>
        <p:spPr>
          <a:xfrm>
            <a:off x="1802423" y="1630475"/>
            <a:ext cx="89074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9A3549-EA46-44E2-82F1-B67F2B4D961E}"/>
              </a:ext>
            </a:extLst>
          </p:cNvPr>
          <p:cNvSpPr/>
          <p:nvPr/>
        </p:nvSpPr>
        <p:spPr>
          <a:xfrm>
            <a:off x="3127260" y="3482782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10C394-EDE3-45F5-869D-83FE1F0219C7}"/>
              </a:ext>
            </a:extLst>
          </p:cNvPr>
          <p:cNvCxnSpPr>
            <a:cxnSpLocks/>
          </p:cNvCxnSpPr>
          <p:nvPr/>
        </p:nvCxnSpPr>
        <p:spPr>
          <a:xfrm flipV="1">
            <a:off x="3807455" y="2880691"/>
            <a:ext cx="438150" cy="3714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D2B5D88-2486-41F0-84F2-883786BE193E}"/>
              </a:ext>
            </a:extLst>
          </p:cNvPr>
          <p:cNvCxnSpPr>
            <a:cxnSpLocks/>
          </p:cNvCxnSpPr>
          <p:nvPr/>
        </p:nvCxnSpPr>
        <p:spPr>
          <a:xfrm>
            <a:off x="2724150" y="2642930"/>
            <a:ext cx="488310" cy="390796"/>
          </a:xfrm>
          <a:prstGeom prst="line">
            <a:avLst/>
          </a:prstGeom>
          <a:ln>
            <a:solidFill>
              <a:schemeClr val="bg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FDC291-E32C-4BEE-A84B-CA6B8A39F9E9}"/>
              </a:ext>
            </a:extLst>
          </p:cNvPr>
          <p:cNvSpPr/>
          <p:nvPr/>
        </p:nvSpPr>
        <p:spPr>
          <a:xfrm>
            <a:off x="4222724" y="24454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손쉬운 코디 기능으로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개성 탐색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2E47ED-406D-4A62-94A0-CE02F30504FA}"/>
              </a:ext>
            </a:extLst>
          </p:cNvPr>
          <p:cNvSpPr/>
          <p:nvPr/>
        </p:nvSpPr>
        <p:spPr>
          <a:xfrm>
            <a:off x="1227755" y="2173668"/>
            <a:ext cx="1624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체계적이고 직관적인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의류 관리 가능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69616B-A9FE-4C84-87F1-E3CFF2764620}"/>
              </a:ext>
            </a:extLst>
          </p:cNvPr>
          <p:cNvSpPr/>
          <p:nvPr/>
        </p:nvSpPr>
        <p:spPr>
          <a:xfrm>
            <a:off x="1019377" y="4349453"/>
            <a:ext cx="1733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어울리지 않는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의류 구매의 비중 감소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F31969-7987-4D98-9504-CC3F9315EBE2}"/>
              </a:ext>
            </a:extLst>
          </p:cNvPr>
          <p:cNvCxnSpPr>
            <a:cxnSpLocks/>
          </p:cNvCxnSpPr>
          <p:nvPr/>
        </p:nvCxnSpPr>
        <p:spPr>
          <a:xfrm flipV="1">
            <a:off x="2778755" y="3988767"/>
            <a:ext cx="400050" cy="419099"/>
          </a:xfrm>
          <a:prstGeom prst="line">
            <a:avLst/>
          </a:prstGeom>
          <a:ln>
            <a:solidFill>
              <a:schemeClr val="bg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080881ED-3B5E-4A57-AA9C-30F20306CAD6}"/>
              </a:ext>
            </a:extLst>
          </p:cNvPr>
          <p:cNvSpPr/>
          <p:nvPr/>
        </p:nvSpPr>
        <p:spPr>
          <a:xfrm>
            <a:off x="2285193" y="5480320"/>
            <a:ext cx="2465146" cy="864961"/>
          </a:xfrm>
          <a:prstGeom prst="ellipse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39E1CB87-A61D-4CD1-9E58-5CC4806EF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4651" y="2118447"/>
            <a:ext cx="1309674" cy="3835473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9C83EF-9491-4C55-B38D-13FB07F25740}"/>
              </a:ext>
            </a:extLst>
          </p:cNvPr>
          <p:cNvCxnSpPr>
            <a:cxnSpLocks/>
          </p:cNvCxnSpPr>
          <p:nvPr/>
        </p:nvCxnSpPr>
        <p:spPr>
          <a:xfrm>
            <a:off x="3890005" y="4572966"/>
            <a:ext cx="345831" cy="22860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81434F-9E1E-4548-ACD6-E804524E6141}"/>
              </a:ext>
            </a:extLst>
          </p:cNvPr>
          <p:cNvSpPr/>
          <p:nvPr/>
        </p:nvSpPr>
        <p:spPr>
          <a:xfrm>
            <a:off x="4220845" y="4807564"/>
            <a:ext cx="1678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낮아지는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패션 입문의</a:t>
            </a:r>
            <a:r>
              <a:rPr lang="en-US" altLang="ko-KR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진입장벽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330BCD2-810B-4515-986D-88BF2A754D3D}"/>
              </a:ext>
            </a:extLst>
          </p:cNvPr>
          <p:cNvGrpSpPr/>
          <p:nvPr/>
        </p:nvGrpSpPr>
        <p:grpSpPr>
          <a:xfrm>
            <a:off x="6283998" y="2218227"/>
            <a:ext cx="4055920" cy="1054757"/>
            <a:chOff x="5304176" y="1234311"/>
            <a:chExt cx="4055920" cy="10547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7B5A993-F022-4A7B-8CE4-3D5847D483C5}"/>
                </a:ext>
              </a:extLst>
            </p:cNvPr>
            <p:cNvSpPr/>
            <p:nvPr/>
          </p:nvSpPr>
          <p:spPr>
            <a:xfrm>
              <a:off x="5304176" y="1234311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옷이 적든 많든 편리합니다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AABD421-10CA-4712-9FD3-484675E39F37}"/>
                </a:ext>
              </a:extLst>
            </p:cNvPr>
            <p:cNvSpPr/>
            <p:nvPr/>
          </p:nvSpPr>
          <p:spPr>
            <a:xfrm>
              <a:off x="5313168" y="1493466"/>
              <a:ext cx="4046928" cy="795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내일 옷은 뭐 입지하며 거울 앞에서 서성이나요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옷장에 등록해둔 의류 정보를 보며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침대에 편하게 누워 다음날 코디를 결정할 수 잇습니다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3039EF-2E92-4908-A93F-64B24A922042}"/>
              </a:ext>
            </a:extLst>
          </p:cNvPr>
          <p:cNvGrpSpPr/>
          <p:nvPr/>
        </p:nvGrpSpPr>
        <p:grpSpPr>
          <a:xfrm>
            <a:off x="6353175" y="3432257"/>
            <a:ext cx="3762752" cy="1288161"/>
            <a:chOff x="5745553" y="3389235"/>
            <a:chExt cx="6378522" cy="1288161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DFD346B-EB84-4E08-893A-838551FAD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553" y="3389235"/>
              <a:ext cx="6378522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45BC90D-BD4C-4ABB-99B6-97E6049B2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553" y="4677396"/>
              <a:ext cx="6378522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B35DC10-253A-448D-9379-0E0E201845E2}"/>
              </a:ext>
            </a:extLst>
          </p:cNvPr>
          <p:cNvGrpSpPr/>
          <p:nvPr/>
        </p:nvGrpSpPr>
        <p:grpSpPr>
          <a:xfrm>
            <a:off x="6283998" y="4909134"/>
            <a:ext cx="5637490" cy="1047385"/>
            <a:chOff x="5304176" y="4777982"/>
            <a:chExt cx="5049165" cy="104738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97791B5-ACE5-438C-A4CD-556398A98680}"/>
                </a:ext>
              </a:extLst>
            </p:cNvPr>
            <p:cNvSpPr/>
            <p:nvPr/>
          </p:nvSpPr>
          <p:spPr>
            <a:xfrm>
              <a:off x="5304176" y="4777982"/>
              <a:ext cx="19255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비효율적인 소비 감소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CC59D38-247C-437F-864F-F654D4239F12}"/>
                </a:ext>
              </a:extLst>
            </p:cNvPr>
            <p:cNvSpPr/>
            <p:nvPr/>
          </p:nvSpPr>
          <p:spPr>
            <a:xfrm>
              <a:off x="5313167" y="5037138"/>
              <a:ext cx="5040174" cy="78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가지고 있는 옷을 고려하지 않은 충동적인 의류소비를 억제할 수 있습니다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가족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연인의 옷을 구매할 때에 참고하여 사용자에 적합한 옷을 구매할 수 있습니다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22E3EDA-BB99-4AE6-ACFA-F832D0A41415}"/>
              </a:ext>
            </a:extLst>
          </p:cNvPr>
          <p:cNvGrpSpPr/>
          <p:nvPr/>
        </p:nvGrpSpPr>
        <p:grpSpPr>
          <a:xfrm>
            <a:off x="6283998" y="3563665"/>
            <a:ext cx="4488078" cy="1289758"/>
            <a:chOff x="5304176" y="2953759"/>
            <a:chExt cx="5819101" cy="128975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9CBA13B-2A37-4BD4-B093-DFC93BC94652}"/>
                </a:ext>
              </a:extLst>
            </p:cNvPr>
            <p:cNvSpPr/>
            <p:nvPr/>
          </p:nvSpPr>
          <p:spPr>
            <a:xfrm>
              <a:off x="5304176" y="2953759"/>
              <a:ext cx="43195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대체 어떤 옷을 먼저 구비해야 할까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7CA17D-8577-490E-9A51-BD4D3463F0DB}"/>
                </a:ext>
              </a:extLst>
            </p:cNvPr>
            <p:cNvSpPr/>
            <p:nvPr/>
          </p:nvSpPr>
          <p:spPr>
            <a:xfrm>
              <a:off x="5313167" y="3212914"/>
              <a:ext cx="5810110" cy="10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옷장에서의 추천 데이터는 전체 사용자의 보편적인 </a:t>
              </a:r>
              <a:b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의류 추세를 바탕으로 진행됩니다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독특한 스타일도 좋지만 우선 본인 스타일을 찾도록 도움을 줍니다</a:t>
              </a:r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8607079-6F3E-4C36-B4C1-8D0BCD69169B}"/>
              </a:ext>
            </a:extLst>
          </p:cNvPr>
          <p:cNvCxnSpPr>
            <a:cxnSpLocks/>
          </p:cNvCxnSpPr>
          <p:nvPr/>
        </p:nvCxnSpPr>
        <p:spPr>
          <a:xfrm>
            <a:off x="6173998" y="2279075"/>
            <a:ext cx="0" cy="338602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35BA0-BFA0-46D9-8C76-B8DBC0DA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573218-D84B-4773-9438-723647AA83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F67A99-44DB-4187-B86C-58D4F6215131}"/>
              </a:ext>
            </a:extLst>
          </p:cNvPr>
          <p:cNvSpPr/>
          <p:nvPr/>
        </p:nvSpPr>
        <p:spPr>
          <a:xfrm>
            <a:off x="1282700" y="1022096"/>
            <a:ext cx="9626600" cy="584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C29ADB-A131-4E20-AB03-62462BA97ACD}"/>
              </a:ext>
            </a:extLst>
          </p:cNvPr>
          <p:cNvSpPr/>
          <p:nvPr/>
        </p:nvSpPr>
        <p:spPr>
          <a:xfrm>
            <a:off x="1200785" y="608568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2:  </a:t>
            </a:r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AB0066-50A6-4B58-B3DE-AA48C96953FE}"/>
              </a:ext>
            </a:extLst>
          </p:cNvPr>
          <p:cNvSpPr/>
          <p:nvPr/>
        </p:nvSpPr>
        <p:spPr>
          <a:xfrm>
            <a:off x="7057822" y="711885"/>
            <a:ext cx="3927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/>
              <a:t>H O T E L   R E S E R V A T I O N  R E L A Y  S Y S T E M</a:t>
            </a:r>
            <a:endParaRPr lang="ko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762858-BE42-40FC-AAFB-EDC5416EE274}"/>
              </a:ext>
            </a:extLst>
          </p:cNvPr>
          <p:cNvSpPr/>
          <p:nvPr/>
        </p:nvSpPr>
        <p:spPr>
          <a:xfrm>
            <a:off x="1282700" y="6410325"/>
            <a:ext cx="9626600" cy="4476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12E9E8-9125-4757-ABEF-B47BE3A4D68D}"/>
              </a:ext>
            </a:extLst>
          </p:cNvPr>
          <p:cNvGrpSpPr/>
          <p:nvPr/>
        </p:nvGrpSpPr>
        <p:grpSpPr>
          <a:xfrm>
            <a:off x="1671438" y="1339334"/>
            <a:ext cx="4569342" cy="930195"/>
            <a:chOff x="5805288" y="3368159"/>
            <a:chExt cx="3995937" cy="9301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7E65DF-75A9-487D-9F5D-85C4EFF84924}"/>
                </a:ext>
              </a:extLst>
            </p:cNvPr>
            <p:cNvSpPr/>
            <p:nvPr/>
          </p:nvSpPr>
          <p:spPr>
            <a:xfrm>
              <a:off x="5805288" y="3368159"/>
              <a:ext cx="3995937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YourCloset</a:t>
              </a:r>
              <a:r>
                <a:rPr lang="en-US" altLang="ko-KR" sz="3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 Application</a:t>
              </a:r>
              <a:endPara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CE611D-2C38-48CF-A8DD-2EC47A1A8A3B}"/>
                </a:ext>
              </a:extLst>
            </p:cNvPr>
            <p:cNvSpPr/>
            <p:nvPr/>
          </p:nvSpPr>
          <p:spPr>
            <a:xfrm>
              <a:off x="5820924" y="3898244"/>
              <a:ext cx="13530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[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옷 관리 어플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밝은고딕 B" panose="02020603020101020101" pitchFamily="18" charset="-127"/>
                  <a:ea typeface="Rix밝은고딕 B" panose="02020603020101020101" pitchFamily="18" charset="-127"/>
                </a:rPr>
                <a:t>]</a:t>
              </a:r>
              <a:endPara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밝은고딕 B" panose="02020603020101020101" pitchFamily="18" charset="-127"/>
                <a:ea typeface="Rix밝은고딕 B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6460C1-7462-4F84-A187-41E60E0C2896}"/>
              </a:ext>
            </a:extLst>
          </p:cNvPr>
          <p:cNvGrpSpPr>
            <a:grpSpLocks noChangeAspect="1"/>
          </p:cNvGrpSpPr>
          <p:nvPr/>
        </p:nvGrpSpPr>
        <p:grpSpPr>
          <a:xfrm>
            <a:off x="1807516" y="2416552"/>
            <a:ext cx="3796936" cy="3775730"/>
            <a:chOff x="6604760" y="1080881"/>
            <a:chExt cx="5104017" cy="50755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8DD2B0-A4BA-48AE-8C0D-D512F173A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247" t="5509" r="44518" b="20483"/>
            <a:stretch/>
          </p:blipFill>
          <p:spPr>
            <a:xfrm>
              <a:off x="6604760" y="1080881"/>
              <a:ext cx="2588964" cy="507551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07D129-C090-4293-8598-2E3516B65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699" t="2735" r="34849" b="7316"/>
            <a:stretch/>
          </p:blipFill>
          <p:spPr>
            <a:xfrm>
              <a:off x="9342303" y="1080881"/>
              <a:ext cx="2366474" cy="39319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4A9059-FEB8-4F45-A45A-31DD32B1E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789" t="3274" r="34488" b="60435"/>
            <a:stretch/>
          </p:blipFill>
          <p:spPr>
            <a:xfrm>
              <a:off x="9342303" y="4567915"/>
              <a:ext cx="2366474" cy="158847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57985B-3C39-48EC-B9DB-97C8DE847573}"/>
              </a:ext>
            </a:extLst>
          </p:cNvPr>
          <p:cNvSpPr txBox="1"/>
          <p:nvPr/>
        </p:nvSpPr>
        <p:spPr>
          <a:xfrm>
            <a:off x="5865895" y="2635125"/>
            <a:ext cx="4986255" cy="157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누적 다운로드가 가장 많은 옷 관리 어플</a:t>
            </a:r>
            <a:endParaRPr lang="en-US" altLang="ko-KR" sz="16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옷장 시각화</a:t>
            </a:r>
            <a: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카테고리 별 조회</a:t>
            </a:r>
            <a: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코디 저장</a:t>
            </a:r>
            <a: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,</a:t>
            </a:r>
            <a:b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캘린더 기능 등이 구현되어 있음</a:t>
            </a:r>
            <a:r>
              <a:rPr lang="en-US" altLang="ko-KR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en-US" altLang="ko-KR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Rix고딕 L" panose="02020603020101020101" pitchFamily="18" charset="-127"/>
                <a:ea typeface="Rix고딕 L" panose="02020603020101020101" pitchFamily="18" charset="-127"/>
              </a:rPr>
              <a:t>깔끔한 디자인과 편리한 사용성을 갖춤</a:t>
            </a:r>
            <a:endParaRPr lang="en-US" altLang="ko-KR" sz="16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60688-20E4-4A96-9D56-8F4B844AD7ED}"/>
              </a:ext>
            </a:extLst>
          </p:cNvPr>
          <p:cNvSpPr txBox="1"/>
          <p:nvPr/>
        </p:nvSpPr>
        <p:spPr>
          <a:xfrm>
            <a:off x="5947018" y="4453572"/>
            <a:ext cx="4905131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i="1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그러나</a:t>
            </a:r>
            <a:r>
              <a:rPr lang="en-US" altLang="ko-KR" sz="1600" b="1" i="1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서버의 개념이 아닌 로컬 옷장의 개념으로 </a:t>
            </a:r>
            <a:endParaRPr lang="en-US" altLang="ko-KR" sz="1600" b="1" i="1" u="sng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옷 저장</a:t>
            </a:r>
            <a:r>
              <a:rPr lang="en-US" altLang="ko-KR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조회 이외의 기능들은 제공받을 수 없음</a:t>
            </a:r>
            <a:r>
              <a:rPr lang="en-US" altLang="ko-KR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옷의 다양한 속성을 반영하지 않아 심화된 이용은 어려움</a:t>
            </a:r>
            <a:r>
              <a:rPr lang="en-US" altLang="ko-KR" sz="1600" b="1" i="1" u="sng" dirty="0"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5EA551-40C3-40A2-90B1-8EAFE86D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9DBC-8799-42CE-95EA-D758B1D371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1304</Words>
  <Application>Microsoft Office PowerPoint</Application>
  <PresentationFormat>와이드스크린</PresentationFormat>
  <Paragraphs>321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Rix고딕 L</vt:lpstr>
      <vt:lpstr>Rix고딕 R</vt:lpstr>
      <vt:lpstr>Rix밝은고딕 B</vt:lpstr>
      <vt:lpstr>Tmon몬소리 Black</vt:lpstr>
      <vt:lpstr>굴림</vt:lpstr>
      <vt:lpstr>Arial</vt:lpstr>
      <vt:lpstr>Impact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정지우</cp:lastModifiedBy>
  <cp:revision>420</cp:revision>
  <dcterms:created xsi:type="dcterms:W3CDTF">2019-01-07T04:49:57Z</dcterms:created>
  <dcterms:modified xsi:type="dcterms:W3CDTF">2019-12-14T09:59:36Z</dcterms:modified>
</cp:coreProperties>
</file>